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4.JPG" ContentType="image/jpeg"/>
  <Override PartName="/ppt/media/image19.JPG" ContentType="image/jpeg"/>
  <Override PartName="/ppt/media/image22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35" autoAdjust="0"/>
    <p:restoredTop sz="94660"/>
  </p:normalViewPr>
  <p:slideViewPr>
    <p:cSldViewPr>
      <p:cViewPr>
        <p:scale>
          <a:sx n="62" d="100"/>
          <a:sy n="62" d="100"/>
        </p:scale>
        <p:origin x="-259" y="-1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BD25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EFEFE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BD25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BD25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6476" y="2519"/>
            <a:ext cx="11015046" cy="1228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rgbClr val="BD25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4084" y="2822849"/>
            <a:ext cx="16419830" cy="6172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EFEFEF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3.png"/><Relationship Id="rId5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3.png"/><Relationship Id="rId5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1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3.png"/><Relationship Id="rId5" Type="http://schemas.openxmlformats.org/officeDocument/2006/relationships/image" Target="../media/image22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7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3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6700" y="0"/>
            <a:ext cx="10401300" cy="10287000"/>
          </a:xfrm>
          <a:custGeom>
            <a:avLst/>
            <a:gdLst/>
            <a:ahLst/>
            <a:cxnLst/>
            <a:rect l="l" t="t" r="r" b="b"/>
            <a:pathLst>
              <a:path w="10401300" h="10287000">
                <a:moveTo>
                  <a:pt x="0" y="10286999"/>
                </a:moveTo>
                <a:lnTo>
                  <a:pt x="10401299" y="10286999"/>
                </a:lnTo>
                <a:lnTo>
                  <a:pt x="1040129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22249" y="922692"/>
            <a:ext cx="6760209" cy="115062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90"/>
              </a:spcBef>
              <a:tabLst>
                <a:tab pos="3649345" algn="l"/>
              </a:tabLst>
            </a:pPr>
            <a:r>
              <a:rPr sz="3200" b="1" spc="-235" dirty="0">
                <a:solidFill>
                  <a:srgbClr val="000000"/>
                </a:solidFill>
                <a:latin typeface="Palatino Linotype"/>
                <a:cs typeface="Palatino Linotype"/>
              </a:rPr>
              <a:t>D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45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3200" b="1" spc="-3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5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90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3200" b="1" spc="-3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dirty="0">
                <a:solidFill>
                  <a:srgbClr val="000000"/>
                </a:solidFill>
                <a:latin typeface="Palatino Linotype"/>
                <a:cs typeface="Palatino Linotype"/>
              </a:rPr>
              <a:t>B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60" dirty="0">
                <a:solidFill>
                  <a:srgbClr val="000000"/>
                </a:solidFill>
                <a:latin typeface="Palatino Linotype"/>
                <a:cs typeface="Palatino Linotype"/>
              </a:rPr>
              <a:t>U</a:t>
            </a:r>
            <a:r>
              <a:rPr sz="3200" b="1" spc="-3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5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55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3200" b="1" spc="-3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235" dirty="0">
                <a:solidFill>
                  <a:srgbClr val="000000"/>
                </a:solidFill>
                <a:latin typeface="Palatino Linotype"/>
                <a:cs typeface="Palatino Linotype"/>
              </a:rPr>
              <a:t>D	</a:t>
            </a:r>
            <a:r>
              <a:rPr sz="3200" b="1" spc="-110" dirty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sz="3200" b="1" spc="-34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204" dirty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90" dirty="0">
                <a:solidFill>
                  <a:srgbClr val="000000"/>
                </a:solidFill>
                <a:latin typeface="Palatino Linotype"/>
                <a:cs typeface="Palatino Linotype"/>
              </a:rPr>
              <a:t>M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90" dirty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60" dirty="0">
                <a:solidFill>
                  <a:srgbClr val="000000"/>
                </a:solidFill>
                <a:latin typeface="Palatino Linotype"/>
                <a:cs typeface="Palatino Linotype"/>
              </a:rPr>
              <a:t>U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55" dirty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3200" b="1" spc="-33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95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3200" b="1" spc="-34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254" dirty="0">
                <a:solidFill>
                  <a:srgbClr val="000000"/>
                </a:solidFill>
                <a:latin typeface="Palatino Linotype"/>
                <a:cs typeface="Palatino Linotype"/>
              </a:rPr>
              <a:t>G</a:t>
            </a:r>
            <a:endParaRPr sz="3200">
              <a:latin typeface="Palatino Linotype"/>
              <a:cs typeface="Palatino Linotype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  <a:tabLst>
                <a:tab pos="2091689" algn="l"/>
              </a:tabLst>
            </a:pPr>
            <a:r>
              <a:rPr sz="3200" b="1" spc="-45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90" dirty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90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3200" b="1" spc="-32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195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3200" b="1" spc="-32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-254" dirty="0">
                <a:solidFill>
                  <a:srgbClr val="000000"/>
                </a:solidFill>
                <a:latin typeface="Palatino Linotype"/>
                <a:cs typeface="Palatino Linotype"/>
              </a:rPr>
              <a:t>G	</a:t>
            </a:r>
            <a:r>
              <a:rPr sz="3200" b="1" spc="105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3200" b="1" spc="-355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434" dirty="0">
                <a:solidFill>
                  <a:srgbClr val="000000"/>
                </a:solidFill>
                <a:latin typeface="Palatino Linotype"/>
                <a:cs typeface="Palatino Linotype"/>
              </a:rPr>
              <a:t>0</a:t>
            </a:r>
            <a:r>
              <a:rPr sz="3200" b="1" spc="-36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105" dirty="0">
                <a:solidFill>
                  <a:srgbClr val="000000"/>
                </a:solidFill>
                <a:latin typeface="Palatino Linotype"/>
                <a:cs typeface="Palatino Linotype"/>
              </a:rPr>
              <a:t>2</a:t>
            </a:r>
            <a:r>
              <a:rPr sz="3200" b="1" spc="-360" dirty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sz="3200" b="1" spc="434" dirty="0">
                <a:solidFill>
                  <a:srgbClr val="000000"/>
                </a:solidFill>
                <a:latin typeface="Palatino Linotype"/>
                <a:cs typeface="Palatino Linotype"/>
              </a:rPr>
              <a:t>0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8910" y="4847002"/>
            <a:ext cx="8713470" cy="439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90490">
              <a:lnSpc>
                <a:spcPts val="13700"/>
              </a:lnSpc>
              <a:spcBef>
                <a:spcPts val="90"/>
              </a:spcBef>
            </a:pPr>
            <a:r>
              <a:rPr sz="11850" spc="-55" dirty="0">
                <a:solidFill>
                  <a:srgbClr val="BD2540"/>
                </a:solidFill>
                <a:latin typeface="Verdana"/>
                <a:cs typeface="Verdana"/>
              </a:rPr>
              <a:t>D</a:t>
            </a:r>
            <a:r>
              <a:rPr sz="11850" spc="440" dirty="0">
                <a:solidFill>
                  <a:srgbClr val="BD2540"/>
                </a:solidFill>
                <a:latin typeface="Verdana"/>
                <a:cs typeface="Verdana"/>
              </a:rPr>
              <a:t>N</a:t>
            </a:r>
            <a:r>
              <a:rPr sz="11850" spc="1135" dirty="0">
                <a:solidFill>
                  <a:srgbClr val="BD2540"/>
                </a:solidFill>
                <a:latin typeface="Verdana"/>
                <a:cs typeface="Verdana"/>
              </a:rPr>
              <a:t>A</a:t>
            </a:r>
            <a:endParaRPr sz="11850">
              <a:latin typeface="Verdana"/>
              <a:cs typeface="Verdana"/>
            </a:endParaRPr>
          </a:p>
          <a:p>
            <a:pPr marL="12700">
              <a:lnSpc>
                <a:spcPts val="13700"/>
              </a:lnSpc>
            </a:pPr>
            <a:r>
              <a:rPr sz="11850" spc="200" dirty="0">
                <a:solidFill>
                  <a:srgbClr val="BD2540"/>
                </a:solidFill>
                <a:latin typeface="Verdana"/>
                <a:cs typeface="Verdana"/>
              </a:rPr>
              <a:t>Translation</a:t>
            </a:r>
            <a:endParaRPr sz="11850">
              <a:latin typeface="Verdana"/>
              <a:cs typeface="Verdana"/>
            </a:endParaRPr>
          </a:p>
          <a:p>
            <a:pPr marL="4981575">
              <a:lnSpc>
                <a:spcPct val="100000"/>
              </a:lnSpc>
              <a:spcBef>
                <a:spcPts val="3180"/>
              </a:spcBef>
            </a:pPr>
            <a:r>
              <a:rPr sz="3200" i="1" spc="110" dirty="0">
                <a:latin typeface="Palatino Linotype"/>
                <a:cs typeface="Palatino Linotype"/>
              </a:rPr>
              <a:t>Dr. </a:t>
            </a:r>
            <a:r>
              <a:rPr sz="3200" i="1" spc="325" dirty="0">
                <a:latin typeface="Palatino Linotype"/>
                <a:cs typeface="Palatino Linotype"/>
              </a:rPr>
              <a:t>Safwat</a:t>
            </a:r>
            <a:r>
              <a:rPr sz="3200" i="1" spc="550" dirty="0">
                <a:latin typeface="Palatino Linotype"/>
                <a:cs typeface="Palatino Linotype"/>
              </a:rPr>
              <a:t> </a:t>
            </a:r>
            <a:r>
              <a:rPr sz="3200" i="1" spc="350" dirty="0">
                <a:latin typeface="Palatino Linotype"/>
                <a:cs typeface="Palatino Linotype"/>
              </a:rPr>
              <a:t>Hamad</a:t>
            </a:r>
            <a:endParaRPr sz="32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7887559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82380" y="924310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3"/>
    </mc:Choice>
    <mc:Fallback>
      <p:transition spd="slow" advTm="1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11523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7"/>
            <a:ext cx="6615859" cy="4654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52299" y="2523"/>
            <a:ext cx="8783955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60" dirty="0"/>
              <a:t>Parallel </a:t>
            </a:r>
            <a:r>
              <a:rPr spc="204" dirty="0"/>
              <a:t>For</a:t>
            </a:r>
            <a:r>
              <a:rPr spc="-2170" dirty="0"/>
              <a:t> </a:t>
            </a:r>
            <a:r>
              <a:rPr spc="245" dirty="0"/>
              <a:t>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62100"/>
            <a:ext cx="17474940" cy="8417748"/>
          </a:xfrm>
          <a:prstGeom prst="rect">
            <a:avLst/>
          </a:prstGeom>
        </p:spPr>
      </p:pic>
      <p:pic>
        <p:nvPicPr>
          <p:cNvPr id="6" name="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45000" y="9258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02"/>
    </mc:Choice>
    <mc:Fallback>
      <p:transition spd="slow" advTm="41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40484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0"/>
            <a:ext cx="6615859" cy="465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15688" y="1333802"/>
            <a:ext cx="12458699" cy="89531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52299" y="2516"/>
            <a:ext cx="8783955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60" dirty="0"/>
              <a:t>Parallel </a:t>
            </a:r>
            <a:r>
              <a:rPr spc="204" dirty="0"/>
              <a:t>For</a:t>
            </a:r>
            <a:r>
              <a:rPr spc="-2170" dirty="0"/>
              <a:t> </a:t>
            </a:r>
            <a:r>
              <a:rPr spc="245" dirty="0"/>
              <a:t>Code</a:t>
            </a:r>
          </a:p>
        </p:txBody>
      </p:sp>
      <p:pic>
        <p:nvPicPr>
          <p:cNvPr id="5" name="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878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5"/>
    </mc:Choice>
    <mc:Fallback>
      <p:transition spd="slow" advTm="53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52840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8256" y="26376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3476" y="52665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58578" y="2882798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63797" y="5511698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5493" y="5498936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72254" y="2870037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1297" y="0"/>
            <a:ext cx="7946390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40" dirty="0"/>
              <a:t>Out</a:t>
            </a:r>
            <a:r>
              <a:rPr sz="5650" spc="440" dirty="0">
                <a:latin typeface="Imprint MT Shadow"/>
                <a:cs typeface="Imprint MT Shadow"/>
              </a:rPr>
              <a:t>-</a:t>
            </a:r>
            <a:r>
              <a:rPr spc="440" dirty="0"/>
              <a:t>Put</a:t>
            </a:r>
            <a:r>
              <a:rPr spc="-1010" dirty="0"/>
              <a:t> </a:t>
            </a:r>
            <a:r>
              <a:rPr spc="125" dirty="0"/>
              <a:t>Screen</a:t>
            </a:r>
            <a:endParaRPr sz="5650">
              <a:latin typeface="Imprint MT Shadow"/>
              <a:cs typeface="Imprint MT Shad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287" y="1439682"/>
            <a:ext cx="10330180" cy="207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295" dirty="0">
                <a:latin typeface="Verdana"/>
                <a:cs typeface="Verdana"/>
              </a:rPr>
              <a:t>OBSERVING </a:t>
            </a:r>
            <a:r>
              <a:rPr sz="3550" spc="305" dirty="0">
                <a:latin typeface="Verdana"/>
                <a:cs typeface="Verdana"/>
              </a:rPr>
              <a:t>THE</a:t>
            </a:r>
            <a:r>
              <a:rPr sz="3550" spc="20" dirty="0">
                <a:latin typeface="Verdana"/>
                <a:cs typeface="Verdana"/>
              </a:rPr>
              <a:t> </a:t>
            </a:r>
            <a:r>
              <a:rPr sz="3550" spc="245" dirty="0">
                <a:latin typeface="Verdana"/>
                <a:cs typeface="Verdana"/>
              </a:rPr>
              <a:t>TIME</a:t>
            </a:r>
            <a:endParaRPr sz="3550">
              <a:latin typeface="Verdana"/>
              <a:cs typeface="Verdana"/>
            </a:endParaRPr>
          </a:p>
          <a:p>
            <a:pPr marL="12700" marR="5080">
              <a:lnSpc>
                <a:spcPct val="123000"/>
              </a:lnSpc>
              <a:spcBef>
                <a:spcPts val="2990"/>
              </a:spcBef>
            </a:pPr>
            <a:r>
              <a:rPr sz="3000" spc="110" dirty="0">
                <a:latin typeface="Georgia"/>
                <a:cs typeface="Georgia"/>
              </a:rPr>
              <a:t>We </a:t>
            </a:r>
            <a:r>
              <a:rPr sz="3000" spc="25" dirty="0">
                <a:latin typeface="Georgia"/>
                <a:cs typeface="Georgia"/>
              </a:rPr>
              <a:t>find </a:t>
            </a:r>
            <a:r>
              <a:rPr sz="3000" spc="80" dirty="0">
                <a:latin typeface="Georgia"/>
                <a:cs typeface="Georgia"/>
              </a:rPr>
              <a:t>that </a:t>
            </a:r>
            <a:r>
              <a:rPr sz="3000" spc="110" dirty="0">
                <a:latin typeface="Georgia"/>
                <a:cs typeface="Georgia"/>
              </a:rPr>
              <a:t>the </a:t>
            </a:r>
            <a:r>
              <a:rPr sz="3000" spc="70" dirty="0">
                <a:latin typeface="Georgia"/>
                <a:cs typeface="Georgia"/>
              </a:rPr>
              <a:t>time taken </a:t>
            </a:r>
            <a:r>
              <a:rPr sz="3000" spc="25" dirty="0">
                <a:latin typeface="Georgia"/>
                <a:cs typeface="Georgia"/>
              </a:rPr>
              <a:t>is </a:t>
            </a:r>
            <a:r>
              <a:rPr sz="3000" spc="40" dirty="0">
                <a:latin typeface="Georgia"/>
                <a:cs typeface="Georgia"/>
              </a:rPr>
              <a:t>smaller </a:t>
            </a:r>
            <a:r>
              <a:rPr sz="3000" spc="60" dirty="0">
                <a:latin typeface="Georgia"/>
                <a:cs typeface="Georgia"/>
              </a:rPr>
              <a:t>than </a:t>
            </a:r>
            <a:r>
              <a:rPr sz="3000" spc="80" dirty="0">
                <a:latin typeface="Georgia"/>
                <a:cs typeface="Georgia"/>
              </a:rPr>
              <a:t>that </a:t>
            </a:r>
            <a:r>
              <a:rPr sz="3000" spc="100" dirty="0">
                <a:latin typeface="Georgia"/>
                <a:cs typeface="Georgia"/>
              </a:rPr>
              <a:t>consumed  </a:t>
            </a:r>
            <a:r>
              <a:rPr sz="3000" spc="80" dirty="0">
                <a:latin typeface="Georgia"/>
                <a:cs typeface="Georgia"/>
              </a:rPr>
              <a:t>by </a:t>
            </a:r>
            <a:r>
              <a:rPr sz="3000" spc="110" dirty="0">
                <a:latin typeface="Georgia"/>
                <a:cs typeface="Georgia"/>
              </a:rPr>
              <a:t>the </a:t>
            </a:r>
            <a:r>
              <a:rPr sz="3000" spc="60" dirty="0">
                <a:latin typeface="Georgia"/>
                <a:cs typeface="Georgia"/>
              </a:rPr>
              <a:t>sequential </a:t>
            </a:r>
            <a:r>
              <a:rPr sz="3000" spc="150" dirty="0">
                <a:latin typeface="Georgia"/>
                <a:cs typeface="Georgia"/>
              </a:rPr>
              <a:t>code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10" dirty="0">
                <a:latin typeface="Georgia"/>
                <a:cs typeface="Georgia"/>
              </a:rPr>
              <a:t>(0.44)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8700" y="3522695"/>
            <a:ext cx="8972549" cy="6610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92600" y="9258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38"/>
    </mc:Choice>
    <mc:Fallback>
      <p:transition spd="slow" advTm="35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1"/>
        <p14:stopEvt time="34667" objId="11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2"/>
            <a:ext cx="6615859" cy="4654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60" dirty="0"/>
              <a:t>Parallel </a:t>
            </a:r>
            <a:r>
              <a:rPr spc="225" dirty="0"/>
              <a:t>Section</a:t>
            </a:r>
            <a:r>
              <a:rPr spc="-2175" dirty="0"/>
              <a:t> </a:t>
            </a:r>
            <a:r>
              <a:rPr spc="245" dirty="0"/>
              <a:t>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6" y="1333500"/>
            <a:ext cx="16992600" cy="8817913"/>
          </a:xfrm>
          <a:prstGeom prst="rect">
            <a:avLst/>
          </a:prstGeom>
        </p:spPr>
      </p:pic>
      <p:pic>
        <p:nvPicPr>
          <p:cNvPr id="3" name="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66323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67"/>
    </mc:Choice>
    <mc:Fallback>
      <p:transition spd="slow" advTm="45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44406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1"/>
            <a:ext cx="6615859" cy="4654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719" y="2308481"/>
            <a:ext cx="10058399" cy="5676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87109" y="2308481"/>
            <a:ext cx="6877049" cy="5676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60" dirty="0"/>
              <a:t>Parallel </a:t>
            </a:r>
            <a:r>
              <a:rPr spc="225" dirty="0"/>
              <a:t>Section</a:t>
            </a:r>
            <a:r>
              <a:rPr spc="-2175" dirty="0"/>
              <a:t> </a:t>
            </a:r>
            <a:r>
              <a:rPr spc="245" dirty="0"/>
              <a:t>Code</a:t>
            </a:r>
          </a:p>
        </p:txBody>
      </p:sp>
      <p:pic>
        <p:nvPicPr>
          <p:cNvPr id="6" name="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68800" y="9029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5"/>
    </mc:Choice>
    <mc:Fallback>
      <p:transition spd="slow" advTm="28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28228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1"/>
            <a:ext cx="6615859" cy="4654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980" y="1647687"/>
            <a:ext cx="7877174" cy="8372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60" dirty="0"/>
              <a:t>Parallel </a:t>
            </a:r>
            <a:r>
              <a:rPr spc="225" dirty="0"/>
              <a:t>Section</a:t>
            </a:r>
            <a:r>
              <a:rPr spc="-2175" dirty="0"/>
              <a:t> </a:t>
            </a:r>
            <a:r>
              <a:rPr spc="245" dirty="0"/>
              <a:t>Code</a:t>
            </a:r>
          </a:p>
        </p:txBody>
      </p:sp>
      <p:sp>
        <p:nvSpPr>
          <p:cNvPr id="5" name="object 5"/>
          <p:cNvSpPr/>
          <p:nvPr/>
        </p:nvSpPr>
        <p:spPr>
          <a:xfrm>
            <a:off x="8916323" y="1647688"/>
            <a:ext cx="8867774" cy="8372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92600" y="723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00"/>
    </mc:Choice>
    <mc:Fallback>
      <p:transition spd="slow" advTm="3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36092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8256" y="26376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3476" y="52665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58578" y="2882794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63797" y="5511694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5493" y="5498937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72254" y="2870037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1297" y="0"/>
            <a:ext cx="7946390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40" dirty="0"/>
              <a:t>Out</a:t>
            </a:r>
            <a:r>
              <a:rPr sz="5650" spc="440" dirty="0">
                <a:latin typeface="Imprint MT Shadow"/>
                <a:cs typeface="Imprint MT Shadow"/>
              </a:rPr>
              <a:t>-</a:t>
            </a:r>
            <a:r>
              <a:rPr spc="440" dirty="0"/>
              <a:t>Put</a:t>
            </a:r>
            <a:r>
              <a:rPr spc="-1010" dirty="0"/>
              <a:t> </a:t>
            </a:r>
            <a:r>
              <a:rPr spc="125" dirty="0"/>
              <a:t>Screen</a:t>
            </a:r>
            <a:endParaRPr sz="5650">
              <a:latin typeface="Imprint MT Shadow"/>
              <a:cs typeface="Imprint MT Shad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287" y="1439682"/>
            <a:ext cx="10330180" cy="2071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295" dirty="0">
                <a:latin typeface="Verdana"/>
                <a:cs typeface="Verdana"/>
              </a:rPr>
              <a:t>OBSERVING </a:t>
            </a:r>
            <a:r>
              <a:rPr sz="3550" spc="305" dirty="0">
                <a:latin typeface="Verdana"/>
                <a:cs typeface="Verdana"/>
              </a:rPr>
              <a:t>THE</a:t>
            </a:r>
            <a:r>
              <a:rPr sz="3550" spc="20" dirty="0">
                <a:latin typeface="Verdana"/>
                <a:cs typeface="Verdana"/>
              </a:rPr>
              <a:t> </a:t>
            </a:r>
            <a:r>
              <a:rPr sz="3550" spc="245" dirty="0">
                <a:latin typeface="Verdana"/>
                <a:cs typeface="Verdana"/>
              </a:rPr>
              <a:t>TIME</a:t>
            </a:r>
            <a:endParaRPr sz="3550">
              <a:latin typeface="Verdana"/>
              <a:cs typeface="Verdana"/>
            </a:endParaRPr>
          </a:p>
          <a:p>
            <a:pPr marL="12700" marR="5080">
              <a:lnSpc>
                <a:spcPct val="123000"/>
              </a:lnSpc>
              <a:spcBef>
                <a:spcPts val="2990"/>
              </a:spcBef>
            </a:pPr>
            <a:r>
              <a:rPr sz="3000" spc="110" dirty="0">
                <a:latin typeface="Georgia"/>
                <a:cs typeface="Georgia"/>
              </a:rPr>
              <a:t>We </a:t>
            </a:r>
            <a:r>
              <a:rPr sz="3000" spc="25" dirty="0">
                <a:latin typeface="Georgia"/>
                <a:cs typeface="Georgia"/>
              </a:rPr>
              <a:t>find </a:t>
            </a:r>
            <a:r>
              <a:rPr sz="3000" spc="80" dirty="0">
                <a:latin typeface="Georgia"/>
                <a:cs typeface="Georgia"/>
              </a:rPr>
              <a:t>that </a:t>
            </a:r>
            <a:r>
              <a:rPr sz="3000" spc="110" dirty="0">
                <a:latin typeface="Georgia"/>
                <a:cs typeface="Georgia"/>
              </a:rPr>
              <a:t>the </a:t>
            </a:r>
            <a:r>
              <a:rPr sz="3000" spc="70" dirty="0">
                <a:latin typeface="Georgia"/>
                <a:cs typeface="Georgia"/>
              </a:rPr>
              <a:t>time taken </a:t>
            </a:r>
            <a:r>
              <a:rPr sz="3000" spc="25" dirty="0">
                <a:latin typeface="Georgia"/>
                <a:cs typeface="Georgia"/>
              </a:rPr>
              <a:t>is </a:t>
            </a:r>
            <a:r>
              <a:rPr sz="3000" spc="40" dirty="0">
                <a:latin typeface="Georgia"/>
                <a:cs typeface="Georgia"/>
              </a:rPr>
              <a:t>smaller </a:t>
            </a:r>
            <a:r>
              <a:rPr sz="3000" spc="60" dirty="0">
                <a:latin typeface="Georgia"/>
                <a:cs typeface="Georgia"/>
              </a:rPr>
              <a:t>than </a:t>
            </a:r>
            <a:r>
              <a:rPr sz="3000" spc="80" dirty="0">
                <a:latin typeface="Georgia"/>
                <a:cs typeface="Georgia"/>
              </a:rPr>
              <a:t>that </a:t>
            </a:r>
            <a:r>
              <a:rPr sz="3000" spc="100" dirty="0">
                <a:latin typeface="Georgia"/>
                <a:cs typeface="Georgia"/>
              </a:rPr>
              <a:t>consumed  </a:t>
            </a:r>
            <a:r>
              <a:rPr sz="3000" spc="80" dirty="0">
                <a:latin typeface="Georgia"/>
                <a:cs typeface="Georgia"/>
              </a:rPr>
              <a:t>by </a:t>
            </a:r>
            <a:r>
              <a:rPr sz="3000" spc="110" dirty="0">
                <a:latin typeface="Georgia"/>
                <a:cs typeface="Georgia"/>
              </a:rPr>
              <a:t>the </a:t>
            </a:r>
            <a:r>
              <a:rPr sz="3000" spc="15" dirty="0">
                <a:latin typeface="Georgia"/>
                <a:cs typeface="Georgia"/>
              </a:rPr>
              <a:t>Parallel </a:t>
            </a:r>
            <a:r>
              <a:rPr sz="3000" spc="10" dirty="0">
                <a:latin typeface="Georgia"/>
                <a:cs typeface="Georgia"/>
              </a:rPr>
              <a:t>For </a:t>
            </a:r>
            <a:r>
              <a:rPr sz="3000" spc="150" dirty="0">
                <a:latin typeface="Georgia"/>
                <a:cs typeface="Georgia"/>
              </a:rPr>
              <a:t>code</a:t>
            </a:r>
            <a:r>
              <a:rPr sz="3000" spc="105" dirty="0">
                <a:latin typeface="Georgia"/>
                <a:cs typeface="Georgia"/>
              </a:rPr>
              <a:t> </a:t>
            </a:r>
            <a:r>
              <a:rPr sz="3000" spc="-95" dirty="0">
                <a:latin typeface="Georgia"/>
                <a:cs typeface="Georgia"/>
              </a:rPr>
              <a:t>(0.40)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1883" y="3653742"/>
            <a:ext cx="8181974" cy="643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64000" y="9182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52"/>
    </mc:Choice>
    <mc:Fallback>
      <p:transition spd="slow" advTm="28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11"/>
        <p14:stopEvt time="27537" objId="11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17611" y="2534024"/>
            <a:ext cx="6870387" cy="7752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00240" y="0"/>
            <a:ext cx="5093335" cy="2355215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70"/>
              </a:spcBef>
            </a:pPr>
            <a:r>
              <a:rPr spc="185" dirty="0"/>
              <a:t>Summary</a:t>
            </a:r>
          </a:p>
          <a:p>
            <a:pPr marL="2202815">
              <a:lnSpc>
                <a:spcPct val="100000"/>
              </a:lnSpc>
              <a:spcBef>
                <a:spcPts val="1430"/>
              </a:spcBef>
            </a:pPr>
            <a:r>
              <a:rPr sz="3550" spc="375" dirty="0">
                <a:solidFill>
                  <a:srgbClr val="000000"/>
                </a:solidFill>
              </a:rPr>
              <a:t>OVERVIEW</a:t>
            </a:r>
            <a:endParaRPr sz="35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1500"/>
            <a:ext cx="12398505" cy="8839200"/>
          </a:xfrm>
          <a:prstGeom prst="rect">
            <a:avLst/>
          </a:prstGeom>
        </p:spPr>
      </p:pic>
      <p:pic>
        <p:nvPicPr>
          <p:cNvPr id="6" name="1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45000" y="9029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42"/>
    </mc:Choice>
    <mc:Fallback>
      <p:transition spd="slow" advTm="54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53781" objId="6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67695" y="1594957"/>
            <a:ext cx="4177029" cy="206248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3550" spc="370" dirty="0">
                <a:solidFill>
                  <a:srgbClr val="BD2540"/>
                </a:solidFill>
                <a:latin typeface="Verdana"/>
                <a:cs typeface="Verdana"/>
              </a:rPr>
              <a:t>PRESENTED</a:t>
            </a:r>
            <a:r>
              <a:rPr sz="3550" spc="110" dirty="0">
                <a:solidFill>
                  <a:srgbClr val="BD2540"/>
                </a:solidFill>
                <a:latin typeface="Verdana"/>
                <a:cs typeface="Verdana"/>
              </a:rPr>
              <a:t> </a:t>
            </a:r>
            <a:r>
              <a:rPr sz="3550" spc="310" dirty="0">
                <a:solidFill>
                  <a:srgbClr val="BD2540"/>
                </a:solidFill>
                <a:latin typeface="Verdana"/>
                <a:cs typeface="Verdana"/>
              </a:rPr>
              <a:t>TO</a:t>
            </a:r>
            <a:r>
              <a:rPr sz="2550" spc="310" dirty="0">
                <a:solidFill>
                  <a:srgbClr val="BD2540"/>
                </a:solidFill>
                <a:latin typeface="Imprint MT Shadow"/>
                <a:cs typeface="Imprint MT Shadow"/>
              </a:rPr>
              <a:t>:</a:t>
            </a:r>
            <a:endParaRPr sz="2550">
              <a:latin typeface="Imprint MT Shadow"/>
              <a:cs typeface="Imprint MT Shadow"/>
            </a:endParaRPr>
          </a:p>
          <a:p>
            <a:pPr marL="492125" marR="484505" algn="ctr">
              <a:lnSpc>
                <a:spcPct val="123000"/>
              </a:lnSpc>
              <a:spcBef>
                <a:spcPts val="890"/>
              </a:spcBef>
            </a:pPr>
            <a:r>
              <a:rPr sz="3000" spc="-10" dirty="0">
                <a:latin typeface="Georgia"/>
                <a:cs typeface="Georgia"/>
              </a:rPr>
              <a:t>Dr. </a:t>
            </a:r>
            <a:r>
              <a:rPr sz="3000" spc="70" dirty="0">
                <a:latin typeface="Georgia"/>
                <a:cs typeface="Georgia"/>
              </a:rPr>
              <a:t>Safwat </a:t>
            </a:r>
            <a:r>
              <a:rPr sz="3000" spc="10" dirty="0">
                <a:latin typeface="Georgia"/>
                <a:cs typeface="Georgia"/>
              </a:rPr>
              <a:t>Hamad  </a:t>
            </a:r>
            <a:r>
              <a:rPr sz="3000" spc="45" dirty="0">
                <a:latin typeface="Georgia"/>
                <a:cs typeface="Georgia"/>
              </a:rPr>
              <a:t>Spring</a:t>
            </a:r>
            <a:r>
              <a:rPr sz="3000" spc="50" dirty="0">
                <a:latin typeface="Georgia"/>
                <a:cs typeface="Georgia"/>
              </a:rPr>
              <a:t> </a:t>
            </a:r>
            <a:r>
              <a:rPr sz="3000" spc="-30" dirty="0">
                <a:latin typeface="Georgia"/>
                <a:cs typeface="Georgia"/>
              </a:rPr>
              <a:t>2020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104" y="1852865"/>
            <a:ext cx="4167504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370" dirty="0"/>
              <a:t>PRESENTED</a:t>
            </a:r>
            <a:r>
              <a:rPr sz="3550" spc="114" dirty="0"/>
              <a:t> </a:t>
            </a:r>
            <a:r>
              <a:rPr sz="3550" spc="405" dirty="0"/>
              <a:t>BY</a:t>
            </a:r>
            <a:r>
              <a:rPr sz="2550" spc="405" dirty="0">
                <a:latin typeface="Imprint MT Shadow"/>
                <a:cs typeface="Imprint MT Shadow"/>
              </a:rPr>
              <a:t>:</a:t>
            </a:r>
            <a:endParaRPr sz="2550">
              <a:latin typeface="Imprint MT Shadow"/>
              <a:cs typeface="Imprint MT Shad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2982" y="2506620"/>
            <a:ext cx="4295775" cy="171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3000"/>
              </a:lnSpc>
              <a:spcBef>
                <a:spcPts val="100"/>
              </a:spcBef>
            </a:pPr>
            <a:r>
              <a:rPr sz="3000" spc="40" dirty="0">
                <a:latin typeface="Georgia"/>
                <a:cs typeface="Georgia"/>
              </a:rPr>
              <a:t>Engy </a:t>
            </a:r>
            <a:r>
              <a:rPr sz="3000" spc="45" dirty="0">
                <a:latin typeface="Georgia"/>
                <a:cs typeface="Georgia"/>
              </a:rPr>
              <a:t>Samy </a:t>
            </a:r>
            <a:r>
              <a:rPr sz="3000" spc="-20" dirty="0">
                <a:latin typeface="Georgia"/>
                <a:cs typeface="Georgia"/>
              </a:rPr>
              <a:t>16p3004  </a:t>
            </a:r>
            <a:r>
              <a:rPr sz="3000" spc="40" dirty="0">
                <a:latin typeface="Georgia"/>
                <a:cs typeface="Georgia"/>
              </a:rPr>
              <a:t>Mayar </a:t>
            </a:r>
            <a:r>
              <a:rPr sz="3000" spc="75" dirty="0">
                <a:latin typeface="Georgia"/>
                <a:cs typeface="Georgia"/>
              </a:rPr>
              <a:t>Wessam</a:t>
            </a:r>
            <a:r>
              <a:rPr sz="3000" spc="30" dirty="0">
                <a:latin typeface="Georgia"/>
                <a:cs typeface="Georgia"/>
              </a:rPr>
              <a:t> </a:t>
            </a:r>
            <a:r>
              <a:rPr sz="3000" spc="-25" dirty="0">
                <a:latin typeface="Georgia"/>
                <a:cs typeface="Georgia"/>
              </a:rPr>
              <a:t>16p3008  </a:t>
            </a:r>
            <a:r>
              <a:rPr sz="3000" spc="30" dirty="0">
                <a:latin typeface="Georgia"/>
                <a:cs typeface="Georgia"/>
              </a:rPr>
              <a:t>Mario </a:t>
            </a:r>
            <a:r>
              <a:rPr sz="3000" spc="65" dirty="0">
                <a:latin typeface="Georgia"/>
                <a:cs typeface="Georgia"/>
              </a:rPr>
              <a:t>Medhat</a:t>
            </a:r>
            <a:r>
              <a:rPr sz="3000" spc="70" dirty="0">
                <a:latin typeface="Georgia"/>
                <a:cs typeface="Georgia"/>
              </a:rPr>
              <a:t> </a:t>
            </a:r>
            <a:r>
              <a:rPr sz="3000" spc="-60" dirty="0">
                <a:latin typeface="Georgia"/>
                <a:cs typeface="Georgia"/>
              </a:rPr>
              <a:t>16p3017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1750" y="4119181"/>
            <a:ext cx="11220449" cy="6167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1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600" y="9410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1"/>
    </mc:Choice>
    <mc:Fallback>
      <p:transition spd="slow" advTm="15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13462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171" y="6823012"/>
            <a:ext cx="6228080" cy="24479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9600"/>
              </a:lnSpc>
              <a:spcBef>
                <a:spcPts val="315"/>
              </a:spcBef>
            </a:pPr>
            <a:r>
              <a:rPr sz="7900" spc="185" dirty="0">
                <a:solidFill>
                  <a:srgbClr val="BD2540"/>
                </a:solidFill>
                <a:latin typeface="Verdana"/>
                <a:cs typeface="Verdana"/>
              </a:rPr>
              <a:t>Our</a:t>
            </a:r>
            <a:r>
              <a:rPr sz="7900" spc="-1015" dirty="0">
                <a:solidFill>
                  <a:srgbClr val="BD2540"/>
                </a:solidFill>
                <a:latin typeface="Verdana"/>
                <a:cs typeface="Verdana"/>
              </a:rPr>
              <a:t> </a:t>
            </a:r>
            <a:r>
              <a:rPr sz="7900" spc="350" dirty="0">
                <a:solidFill>
                  <a:srgbClr val="BD2540"/>
                </a:solidFill>
                <a:latin typeface="Verdana"/>
                <a:cs typeface="Verdana"/>
              </a:rPr>
              <a:t>Agenda  </a:t>
            </a:r>
            <a:r>
              <a:rPr sz="7900" spc="215" dirty="0">
                <a:solidFill>
                  <a:srgbClr val="BD2540"/>
                </a:solidFill>
                <a:latin typeface="Verdana"/>
                <a:cs typeface="Verdana"/>
              </a:rPr>
              <a:t>for</a:t>
            </a:r>
            <a:r>
              <a:rPr sz="7900" spc="-940" dirty="0">
                <a:solidFill>
                  <a:srgbClr val="BD2540"/>
                </a:solidFill>
                <a:latin typeface="Verdana"/>
                <a:cs typeface="Verdana"/>
              </a:rPr>
              <a:t> </a:t>
            </a:r>
            <a:r>
              <a:rPr sz="7900" spc="175" dirty="0">
                <a:solidFill>
                  <a:srgbClr val="BD2540"/>
                </a:solidFill>
                <a:latin typeface="Verdana"/>
                <a:cs typeface="Verdana"/>
              </a:rPr>
              <a:t>Today</a:t>
            </a:r>
            <a:endParaRPr sz="7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64199" y="5129465"/>
            <a:ext cx="617029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110" dirty="0">
                <a:solidFill>
                  <a:srgbClr val="BD2540"/>
                </a:solidFill>
                <a:latin typeface="Verdana"/>
                <a:cs typeface="Verdana"/>
              </a:rPr>
              <a:t>LIST </a:t>
            </a:r>
            <a:r>
              <a:rPr sz="3550" spc="260" dirty="0">
                <a:solidFill>
                  <a:srgbClr val="BD2540"/>
                </a:solidFill>
                <a:latin typeface="Verdana"/>
                <a:cs typeface="Verdana"/>
              </a:rPr>
              <a:t>OF </a:t>
            </a:r>
            <a:r>
              <a:rPr sz="3550" spc="409" dirty="0">
                <a:solidFill>
                  <a:srgbClr val="BD2540"/>
                </a:solidFill>
                <a:latin typeface="Verdana"/>
                <a:cs typeface="Verdana"/>
              </a:rPr>
              <a:t>KEY</a:t>
            </a:r>
            <a:r>
              <a:rPr sz="3550" spc="45" dirty="0">
                <a:solidFill>
                  <a:srgbClr val="BD2540"/>
                </a:solidFill>
                <a:latin typeface="Verdana"/>
                <a:cs typeface="Verdana"/>
              </a:rPr>
              <a:t> </a:t>
            </a:r>
            <a:r>
              <a:rPr sz="3550" spc="335" dirty="0">
                <a:solidFill>
                  <a:srgbClr val="BD2540"/>
                </a:solidFill>
                <a:latin typeface="Verdana"/>
                <a:cs typeface="Verdana"/>
              </a:rPr>
              <a:t>CONCEPTS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4194" y="5921601"/>
            <a:ext cx="4775606" cy="3418628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30"/>
              </a:spcBef>
              <a:buChar char="-"/>
              <a:tabLst>
                <a:tab pos="299720" algn="l"/>
              </a:tabLst>
            </a:pPr>
            <a:r>
              <a:rPr sz="3000" spc="65" dirty="0">
                <a:latin typeface="Georgia"/>
                <a:cs typeface="Georgia"/>
              </a:rPr>
              <a:t>Introduction</a:t>
            </a:r>
            <a:endParaRPr sz="3000" dirty="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830"/>
              </a:spcBef>
              <a:buChar char="-"/>
              <a:tabLst>
                <a:tab pos="299720" algn="l"/>
              </a:tabLst>
            </a:pPr>
            <a:r>
              <a:rPr sz="3000" spc="90" dirty="0">
                <a:latin typeface="Georgia"/>
                <a:cs typeface="Georgia"/>
              </a:rPr>
              <a:t>The </a:t>
            </a:r>
            <a:r>
              <a:rPr sz="3000" spc="85" dirty="0">
                <a:latin typeface="Georgia"/>
                <a:cs typeface="Georgia"/>
              </a:rPr>
              <a:t>Techniques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95" dirty="0">
                <a:latin typeface="Georgia"/>
                <a:cs typeface="Georgia"/>
              </a:rPr>
              <a:t>used</a:t>
            </a:r>
            <a:endParaRPr sz="3000" dirty="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830"/>
              </a:spcBef>
              <a:buChar char="-"/>
              <a:tabLst>
                <a:tab pos="299720" algn="l"/>
              </a:tabLst>
            </a:pPr>
            <a:r>
              <a:rPr sz="3000" spc="55" dirty="0">
                <a:latin typeface="Georgia"/>
                <a:cs typeface="Georgia"/>
              </a:rPr>
              <a:t>Sequential </a:t>
            </a:r>
            <a:r>
              <a:rPr sz="3000" spc="135" dirty="0">
                <a:latin typeface="Georgia"/>
                <a:cs typeface="Georgia"/>
              </a:rPr>
              <a:t>Code</a:t>
            </a:r>
            <a:endParaRPr sz="3000" dirty="0">
              <a:latin typeface="Georgia"/>
              <a:cs typeface="Georgia"/>
            </a:endParaRPr>
          </a:p>
          <a:p>
            <a:pPr marL="299085" indent="-287020">
              <a:lnSpc>
                <a:spcPct val="100000"/>
              </a:lnSpc>
              <a:spcBef>
                <a:spcPts val="825"/>
              </a:spcBef>
              <a:buChar char="-"/>
              <a:tabLst>
                <a:tab pos="299720" algn="l"/>
              </a:tabLst>
            </a:pPr>
            <a:r>
              <a:rPr sz="3000" spc="15" dirty="0">
                <a:latin typeface="Georgia"/>
                <a:cs typeface="Georgia"/>
              </a:rPr>
              <a:t>Parallel </a:t>
            </a:r>
            <a:r>
              <a:rPr sz="3000" spc="10" dirty="0">
                <a:latin typeface="Georgia"/>
                <a:cs typeface="Georgia"/>
              </a:rPr>
              <a:t>For</a:t>
            </a:r>
            <a:r>
              <a:rPr sz="3000" spc="100" dirty="0">
                <a:latin typeface="Georgia"/>
                <a:cs typeface="Georgia"/>
              </a:rPr>
              <a:t> </a:t>
            </a:r>
            <a:r>
              <a:rPr sz="3000" spc="135" dirty="0" smtClean="0">
                <a:latin typeface="Georgia"/>
                <a:cs typeface="Georgia"/>
              </a:rPr>
              <a:t>Code</a:t>
            </a:r>
            <a:endParaRPr lang="en-US" sz="3000" spc="135" dirty="0" smtClean="0">
              <a:latin typeface="Georgia"/>
              <a:cs typeface="Georgia"/>
            </a:endParaRPr>
          </a:p>
          <a:p>
            <a:pPr marL="299085" indent="-287020">
              <a:spcBef>
                <a:spcPts val="825"/>
              </a:spcBef>
              <a:buFontTx/>
              <a:buChar char="-"/>
              <a:tabLst>
                <a:tab pos="299720" algn="l"/>
              </a:tabLst>
            </a:pPr>
            <a:r>
              <a:rPr lang="en-US" sz="3000" spc="15" dirty="0" smtClean="0">
                <a:latin typeface="Georgia"/>
                <a:cs typeface="Georgia"/>
              </a:rPr>
              <a:t>Function Sections</a:t>
            </a:r>
            <a:r>
              <a:rPr lang="en-US" sz="3000" spc="95" dirty="0" smtClean="0">
                <a:latin typeface="Georgia"/>
                <a:cs typeface="Georgia"/>
              </a:rPr>
              <a:t> </a:t>
            </a:r>
            <a:r>
              <a:rPr lang="en-US" sz="3000" spc="135" dirty="0" smtClean="0">
                <a:latin typeface="Georgia"/>
                <a:cs typeface="Georgia"/>
              </a:rPr>
              <a:t>Code</a:t>
            </a:r>
            <a:endParaRPr lang="en-US" sz="3000" dirty="0">
              <a:latin typeface="Georgia"/>
              <a:cs typeface="Georgia"/>
            </a:endParaRPr>
          </a:p>
          <a:p>
            <a:pPr marL="299085" indent="-287020">
              <a:spcBef>
                <a:spcPts val="825"/>
              </a:spcBef>
              <a:buFontTx/>
              <a:buChar char="-"/>
              <a:tabLst>
                <a:tab pos="299720" algn="l"/>
              </a:tabLst>
            </a:pPr>
            <a:r>
              <a:rPr sz="3000" spc="80" dirty="0" smtClean="0">
                <a:latin typeface="Georgia"/>
                <a:cs typeface="Georgia"/>
              </a:rPr>
              <a:t>Conclusion</a:t>
            </a:r>
            <a:endParaRPr sz="3000" dirty="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918534" cy="6661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600" y="934648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6"/>
    </mc:Choice>
    <mc:Fallback>
      <p:transition spd="slow" advTm="3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30221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0" y="1047751"/>
            <a:ext cx="4962524" cy="8191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8695" y="5786808"/>
            <a:ext cx="9298305" cy="2514600"/>
          </a:xfrm>
          <a:prstGeom prst="rect">
            <a:avLst/>
          </a:prstGeom>
        </p:spPr>
        <p:txBody>
          <a:bodyPr vert="horz" wrap="square" lIns="0" tIns="525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35"/>
              </a:spcBef>
            </a:pPr>
            <a:r>
              <a:rPr sz="7900" spc="240" dirty="0">
                <a:solidFill>
                  <a:srgbClr val="BD2540"/>
                </a:solidFill>
                <a:latin typeface="Verdana"/>
                <a:cs typeface="Verdana"/>
              </a:rPr>
              <a:t>Introduction</a:t>
            </a:r>
            <a:endParaRPr sz="7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50" spc="320" dirty="0">
                <a:latin typeface="Verdana"/>
                <a:cs typeface="Verdana"/>
              </a:rPr>
              <a:t>TRANSLATING </a:t>
            </a:r>
            <a:r>
              <a:rPr sz="3550" spc="305" dirty="0">
                <a:latin typeface="Verdana"/>
                <a:cs typeface="Verdana"/>
              </a:rPr>
              <a:t>THE </a:t>
            </a:r>
            <a:r>
              <a:rPr sz="3550" spc="370" dirty="0">
                <a:latin typeface="Verdana"/>
                <a:cs typeface="Verdana"/>
              </a:rPr>
              <a:t>DNA</a:t>
            </a:r>
            <a:r>
              <a:rPr sz="3550" spc="-170" dirty="0">
                <a:latin typeface="Verdana"/>
                <a:cs typeface="Verdana"/>
              </a:rPr>
              <a:t> </a:t>
            </a:r>
            <a:r>
              <a:rPr sz="3550" spc="355" dirty="0">
                <a:latin typeface="Verdana"/>
                <a:cs typeface="Verdana"/>
              </a:rPr>
              <a:t>SEQUENCE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65979" y="1"/>
            <a:ext cx="6122019" cy="5897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"/>
    </mc:Choice>
    <mc:Fallback>
      <p:transition spd="slow" advTm="185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4499"/>
            <a:ext cx="12066270" cy="1167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0" i="1" spc="525" dirty="0">
                <a:solidFill>
                  <a:srgbClr val="EFEFEF"/>
                </a:solidFill>
                <a:latin typeface="Palatino Linotype"/>
                <a:cs typeface="Palatino Linotype"/>
              </a:rPr>
              <a:t>What </a:t>
            </a:r>
            <a:r>
              <a:rPr sz="7500" i="1" spc="530" dirty="0">
                <a:solidFill>
                  <a:srgbClr val="EFEFEF"/>
                </a:solidFill>
                <a:latin typeface="Palatino Linotype"/>
                <a:cs typeface="Palatino Linotype"/>
              </a:rPr>
              <a:t>does </a:t>
            </a:r>
            <a:r>
              <a:rPr sz="7500" i="1" spc="515" dirty="0">
                <a:solidFill>
                  <a:srgbClr val="EFEFEF"/>
                </a:solidFill>
                <a:latin typeface="Palatino Linotype"/>
                <a:cs typeface="Palatino Linotype"/>
              </a:rPr>
              <a:t>the </a:t>
            </a:r>
            <a:r>
              <a:rPr sz="7500" i="1" spc="590" dirty="0">
                <a:solidFill>
                  <a:srgbClr val="EFEFEF"/>
                </a:solidFill>
                <a:latin typeface="Palatino Linotype"/>
                <a:cs typeface="Palatino Linotype"/>
              </a:rPr>
              <a:t>program</a:t>
            </a:r>
            <a:r>
              <a:rPr sz="7500" i="1" spc="-655" dirty="0">
                <a:solidFill>
                  <a:srgbClr val="EFEFEF"/>
                </a:solidFill>
                <a:latin typeface="Palatino Linotype"/>
                <a:cs typeface="Palatino Linotype"/>
              </a:rPr>
              <a:t> </a:t>
            </a:r>
            <a:r>
              <a:rPr sz="7500" i="1" spc="305" dirty="0">
                <a:solidFill>
                  <a:srgbClr val="EFEFEF"/>
                </a:solidFill>
                <a:latin typeface="Palatino Linotype"/>
                <a:cs typeface="Palatino Linotype"/>
              </a:rPr>
              <a:t>do?</a:t>
            </a:r>
            <a:endParaRPr sz="7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198755">
              <a:lnSpc>
                <a:spcPct val="144600"/>
              </a:lnSpc>
              <a:spcBef>
                <a:spcPts val="95"/>
              </a:spcBef>
            </a:pPr>
            <a:r>
              <a:rPr spc="90" dirty="0"/>
              <a:t>Most </a:t>
            </a:r>
            <a:r>
              <a:rPr spc="95" dirty="0"/>
              <a:t>of </a:t>
            </a:r>
            <a:r>
              <a:rPr spc="125" dirty="0"/>
              <a:t>the </a:t>
            </a:r>
            <a:r>
              <a:rPr spc="20" dirty="0"/>
              <a:t>living </a:t>
            </a:r>
            <a:r>
              <a:rPr spc="75" dirty="0"/>
              <a:t>organisms </a:t>
            </a:r>
            <a:r>
              <a:rPr spc="80" dirty="0"/>
              <a:t>have </a:t>
            </a:r>
            <a:r>
              <a:rPr spc="20" dirty="0"/>
              <a:t>similar </a:t>
            </a:r>
            <a:r>
              <a:rPr spc="120" dirty="0"/>
              <a:t>structure </a:t>
            </a:r>
            <a:r>
              <a:rPr spc="60" dirty="0"/>
              <a:t>and </a:t>
            </a:r>
            <a:r>
              <a:rPr spc="85" dirty="0"/>
              <a:t>their </a:t>
            </a:r>
            <a:r>
              <a:rPr spc="-45" dirty="0"/>
              <a:t>DNA </a:t>
            </a:r>
            <a:r>
              <a:rPr spc="130" dirty="0"/>
              <a:t>sequences </a:t>
            </a:r>
            <a:r>
              <a:rPr spc="114" dirty="0"/>
              <a:t>can </a:t>
            </a:r>
            <a:r>
              <a:rPr spc="130" dirty="0"/>
              <a:t>be  </a:t>
            </a:r>
            <a:r>
              <a:rPr spc="80" dirty="0"/>
              <a:t>translated </a:t>
            </a:r>
            <a:r>
              <a:rPr spc="140" dirty="0"/>
              <a:t>to </a:t>
            </a:r>
            <a:r>
              <a:rPr spc="70" dirty="0"/>
              <a:t>nearly </a:t>
            </a:r>
            <a:r>
              <a:rPr spc="125" dirty="0"/>
              <a:t>the </a:t>
            </a:r>
            <a:r>
              <a:rPr spc="95" dirty="0"/>
              <a:t>same </a:t>
            </a:r>
            <a:r>
              <a:rPr spc="105" dirty="0"/>
              <a:t>groups </a:t>
            </a:r>
            <a:r>
              <a:rPr spc="95" dirty="0"/>
              <a:t>of </a:t>
            </a:r>
            <a:r>
              <a:rPr spc="55" dirty="0"/>
              <a:t>amino </a:t>
            </a:r>
            <a:r>
              <a:rPr spc="65" dirty="0"/>
              <a:t>acids, </a:t>
            </a:r>
            <a:r>
              <a:rPr spc="135" dirty="0"/>
              <a:t>these </a:t>
            </a:r>
            <a:r>
              <a:rPr spc="105" dirty="0"/>
              <a:t>groups </a:t>
            </a:r>
            <a:r>
              <a:rPr spc="95" dirty="0"/>
              <a:t>of </a:t>
            </a:r>
            <a:r>
              <a:rPr spc="55" dirty="0"/>
              <a:t>amino </a:t>
            </a:r>
            <a:r>
              <a:rPr spc="85" dirty="0"/>
              <a:t>acids </a:t>
            </a:r>
            <a:r>
              <a:rPr spc="100" dirty="0"/>
              <a:t>are </a:t>
            </a:r>
            <a:r>
              <a:rPr spc="-15" dirty="0"/>
              <a:t>all  </a:t>
            </a:r>
            <a:r>
              <a:rPr spc="114" dirty="0"/>
              <a:t>grouped </a:t>
            </a:r>
            <a:r>
              <a:rPr spc="10" dirty="0"/>
              <a:t>in </a:t>
            </a:r>
            <a:r>
              <a:rPr spc="45" dirty="0"/>
              <a:t>a </a:t>
            </a:r>
            <a:r>
              <a:rPr spc="80" dirty="0"/>
              <a:t>table </a:t>
            </a:r>
            <a:r>
              <a:rPr spc="90" dirty="0"/>
              <a:t>that </a:t>
            </a:r>
            <a:r>
              <a:rPr spc="80" dirty="0"/>
              <a:t>have </a:t>
            </a:r>
            <a:r>
              <a:rPr spc="-10" dirty="0"/>
              <a:t>64</a:t>
            </a:r>
            <a:r>
              <a:rPr spc="65" dirty="0"/>
              <a:t> </a:t>
            </a:r>
            <a:r>
              <a:rPr spc="80" dirty="0"/>
              <a:t>entries.</a:t>
            </a:r>
          </a:p>
          <a:p>
            <a:pPr marL="94615" marR="210185">
              <a:lnSpc>
                <a:spcPts val="5380"/>
              </a:lnSpc>
              <a:spcBef>
                <a:spcPts val="450"/>
              </a:spcBef>
            </a:pPr>
            <a:r>
              <a:rPr spc="-130" dirty="0"/>
              <a:t>A </a:t>
            </a:r>
            <a:r>
              <a:rPr spc="65" dirty="0"/>
              <a:t>single </a:t>
            </a:r>
            <a:r>
              <a:rPr spc="55" dirty="0"/>
              <a:t>amino </a:t>
            </a:r>
            <a:r>
              <a:rPr spc="85" dirty="0"/>
              <a:t>acid </a:t>
            </a:r>
            <a:r>
              <a:rPr spc="10" dirty="0"/>
              <a:t>in </a:t>
            </a:r>
            <a:r>
              <a:rPr spc="125" dirty="0"/>
              <a:t>the </a:t>
            </a:r>
            <a:r>
              <a:rPr spc="90" dirty="0"/>
              <a:t>protein </a:t>
            </a:r>
            <a:r>
              <a:rPr spc="75" dirty="0"/>
              <a:t>chain </a:t>
            </a:r>
            <a:r>
              <a:rPr spc="30" dirty="0"/>
              <a:t>is </a:t>
            </a:r>
            <a:r>
              <a:rPr spc="110" dirty="0"/>
              <a:t>consisted </a:t>
            </a:r>
            <a:r>
              <a:rPr spc="95" dirty="0"/>
              <a:t>of </a:t>
            </a:r>
            <a:r>
              <a:rPr spc="130" dirty="0"/>
              <a:t>three </a:t>
            </a:r>
            <a:r>
              <a:rPr spc="100" dirty="0"/>
              <a:t>nucleotide codon. </a:t>
            </a:r>
            <a:r>
              <a:rPr spc="65" dirty="0"/>
              <a:t>Each  </a:t>
            </a:r>
            <a:r>
              <a:rPr spc="80" dirty="0"/>
              <a:t>combination </a:t>
            </a:r>
            <a:r>
              <a:rPr spc="95" dirty="0"/>
              <a:t>of </a:t>
            </a:r>
            <a:r>
              <a:rPr spc="130" dirty="0"/>
              <a:t>three codons </a:t>
            </a:r>
            <a:r>
              <a:rPr spc="65" dirty="0"/>
              <a:t>has </a:t>
            </a:r>
            <a:r>
              <a:rPr spc="45" dirty="0"/>
              <a:t>a </a:t>
            </a:r>
            <a:r>
              <a:rPr spc="105" dirty="0"/>
              <a:t>specific </a:t>
            </a:r>
            <a:r>
              <a:rPr spc="85" dirty="0"/>
              <a:t>name </a:t>
            </a:r>
            <a:r>
              <a:rPr spc="95" dirty="0"/>
              <a:t>of </a:t>
            </a:r>
            <a:r>
              <a:rPr spc="55" dirty="0"/>
              <a:t>amino acid, </a:t>
            </a:r>
            <a:r>
              <a:rPr spc="-15" dirty="0"/>
              <a:t>all </a:t>
            </a:r>
            <a:r>
              <a:rPr spc="120" dirty="0"/>
              <a:t>stored </a:t>
            </a:r>
            <a:r>
              <a:rPr spc="10" dirty="0"/>
              <a:t>in </a:t>
            </a:r>
            <a:r>
              <a:rPr spc="45" dirty="0"/>
              <a:t>a </a:t>
            </a:r>
            <a:r>
              <a:rPr spc="80" dirty="0"/>
              <a:t>table </a:t>
            </a:r>
            <a:r>
              <a:rPr spc="114" dirty="0"/>
              <a:t>or </a:t>
            </a:r>
            <a:r>
              <a:rPr spc="45" dirty="0"/>
              <a:t>a  </a:t>
            </a:r>
            <a:r>
              <a:rPr spc="110" dirty="0"/>
              <a:t>scheme.</a:t>
            </a:r>
          </a:p>
          <a:p>
            <a:pPr marL="94615">
              <a:lnSpc>
                <a:spcPct val="100000"/>
              </a:lnSpc>
              <a:spcBef>
                <a:spcPts val="1200"/>
              </a:spcBef>
            </a:pPr>
            <a:r>
              <a:rPr spc="-55" dirty="0"/>
              <a:t>In </a:t>
            </a:r>
            <a:r>
              <a:rPr spc="65" dirty="0"/>
              <a:t>this </a:t>
            </a:r>
            <a:r>
              <a:rPr spc="90" dirty="0"/>
              <a:t>project </a:t>
            </a:r>
            <a:r>
              <a:rPr spc="200" dirty="0"/>
              <a:t>we </a:t>
            </a:r>
            <a:r>
              <a:rPr spc="95" dirty="0"/>
              <a:t>take </a:t>
            </a:r>
            <a:r>
              <a:rPr spc="45" dirty="0"/>
              <a:t>a </a:t>
            </a:r>
            <a:r>
              <a:rPr spc="25" dirty="0"/>
              <a:t>Human </a:t>
            </a:r>
            <a:r>
              <a:rPr spc="-45" dirty="0"/>
              <a:t>DNA </a:t>
            </a:r>
            <a:r>
              <a:rPr spc="80" dirty="0"/>
              <a:t>from </a:t>
            </a:r>
            <a:r>
              <a:rPr spc="70" dirty="0"/>
              <a:t>overlapping </a:t>
            </a:r>
            <a:r>
              <a:rPr spc="120" dirty="0"/>
              <a:t>chromosome </a:t>
            </a:r>
            <a:r>
              <a:rPr spc="95" dirty="0"/>
              <a:t>19-specific</a:t>
            </a:r>
            <a:r>
              <a:rPr spc="185" dirty="0"/>
              <a:t> </a:t>
            </a:r>
            <a:r>
              <a:rPr spc="100" dirty="0"/>
              <a:t>cosmids</a:t>
            </a:r>
          </a:p>
          <a:p>
            <a:pPr marL="94615" marR="120014">
              <a:lnSpc>
                <a:spcPts val="5380"/>
              </a:lnSpc>
              <a:spcBef>
                <a:spcPts val="455"/>
              </a:spcBef>
            </a:pPr>
            <a:r>
              <a:rPr spc="-55" dirty="0"/>
              <a:t>R29515 </a:t>
            </a:r>
            <a:r>
              <a:rPr spc="60" dirty="0"/>
              <a:t>and </a:t>
            </a:r>
            <a:r>
              <a:rPr spc="-60" dirty="0"/>
              <a:t>R28253 </a:t>
            </a:r>
            <a:r>
              <a:rPr spc="70" dirty="0"/>
              <a:t>as </a:t>
            </a:r>
            <a:r>
              <a:rPr spc="10" dirty="0"/>
              <a:t>in </a:t>
            </a:r>
            <a:r>
              <a:rPr spc="60" dirty="0"/>
              <a:t>input and </a:t>
            </a:r>
            <a:r>
              <a:rPr spc="80" dirty="0"/>
              <a:t>translate </a:t>
            </a:r>
            <a:r>
              <a:rPr spc="65" dirty="0"/>
              <a:t>this </a:t>
            </a:r>
            <a:r>
              <a:rPr spc="-45" dirty="0"/>
              <a:t>DNA </a:t>
            </a:r>
            <a:r>
              <a:rPr spc="140" dirty="0"/>
              <a:t>to </a:t>
            </a:r>
            <a:r>
              <a:rPr spc="55" dirty="0"/>
              <a:t>amino </a:t>
            </a:r>
            <a:r>
              <a:rPr spc="60" dirty="0"/>
              <a:t>acids. </a:t>
            </a:r>
            <a:r>
              <a:rPr spc="20" dirty="0"/>
              <a:t>Also </a:t>
            </a:r>
            <a:r>
              <a:rPr spc="95" dirty="0"/>
              <a:t>calculates </a:t>
            </a:r>
            <a:r>
              <a:rPr spc="125" dirty="0"/>
              <a:t>the  </a:t>
            </a:r>
            <a:r>
              <a:rPr spc="114" dirty="0"/>
              <a:t>frequency </a:t>
            </a:r>
            <a:r>
              <a:rPr spc="95" dirty="0"/>
              <a:t>of </a:t>
            </a:r>
            <a:r>
              <a:rPr spc="135" dirty="0"/>
              <a:t>each</a:t>
            </a:r>
            <a:r>
              <a:rPr spc="-5" dirty="0"/>
              <a:t> </a:t>
            </a:r>
            <a:r>
              <a:rPr spc="100" dirty="0"/>
              <a:t>codon.</a:t>
            </a:r>
          </a:p>
        </p:txBody>
      </p:sp>
      <p:pic>
        <p:nvPicPr>
          <p:cNvPr id="5" name="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88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97"/>
    </mc:Choice>
    <mc:Fallback>
      <p:transition spd="slow" advTm="64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64326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2446" y="780088"/>
            <a:ext cx="13041630" cy="2514600"/>
          </a:xfrm>
          <a:prstGeom prst="rect">
            <a:avLst/>
          </a:prstGeom>
        </p:spPr>
        <p:txBody>
          <a:bodyPr vert="horz" wrap="square" lIns="0" tIns="525145" rIns="0" bIns="0" rtlCol="0">
            <a:spAutoFit/>
          </a:bodyPr>
          <a:lstStyle/>
          <a:p>
            <a:pPr marL="2041525">
              <a:lnSpc>
                <a:spcPct val="100000"/>
              </a:lnSpc>
              <a:spcBef>
                <a:spcPts val="4135"/>
              </a:spcBef>
            </a:pPr>
            <a:r>
              <a:rPr spc="180" dirty="0"/>
              <a:t>The </a:t>
            </a:r>
            <a:r>
              <a:rPr spc="254" dirty="0"/>
              <a:t>Techniques</a:t>
            </a:r>
            <a:r>
              <a:rPr spc="-2105" dirty="0"/>
              <a:t> </a:t>
            </a:r>
            <a:r>
              <a:rPr spc="229" dirty="0"/>
              <a:t>Used</a:t>
            </a: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3550" spc="-250" dirty="0">
                <a:solidFill>
                  <a:srgbClr val="000000"/>
                </a:solidFill>
              </a:rPr>
              <a:t>3 </a:t>
            </a:r>
            <a:r>
              <a:rPr sz="3550" spc="320" dirty="0">
                <a:solidFill>
                  <a:srgbClr val="000000"/>
                </a:solidFill>
              </a:rPr>
              <a:t>DIFFERENT </a:t>
            </a:r>
            <a:r>
              <a:rPr sz="3550" spc="430" dirty="0">
                <a:solidFill>
                  <a:srgbClr val="000000"/>
                </a:solidFill>
              </a:rPr>
              <a:t>WAYS </a:t>
            </a:r>
            <a:r>
              <a:rPr sz="3550" spc="260" dirty="0">
                <a:solidFill>
                  <a:srgbClr val="000000"/>
                </a:solidFill>
              </a:rPr>
              <a:t>OF </a:t>
            </a:r>
            <a:r>
              <a:rPr sz="3550" spc="330" dirty="0">
                <a:solidFill>
                  <a:srgbClr val="000000"/>
                </a:solidFill>
              </a:rPr>
              <a:t>IMPLEMENTING </a:t>
            </a:r>
            <a:r>
              <a:rPr sz="3550" spc="305" dirty="0">
                <a:solidFill>
                  <a:srgbClr val="000000"/>
                </a:solidFill>
              </a:rPr>
              <a:t>THE</a:t>
            </a:r>
            <a:r>
              <a:rPr sz="3550" spc="-120" dirty="0">
                <a:solidFill>
                  <a:srgbClr val="000000"/>
                </a:solidFill>
              </a:rPr>
              <a:t> </a:t>
            </a:r>
            <a:r>
              <a:rPr sz="3550" spc="290" dirty="0">
                <a:solidFill>
                  <a:srgbClr val="000000"/>
                </a:solidFill>
              </a:rPr>
              <a:t>CODE</a:t>
            </a:r>
            <a:endParaRPr sz="3550"/>
          </a:p>
        </p:txBody>
      </p:sp>
      <p:sp>
        <p:nvSpPr>
          <p:cNvPr id="3" name="object 3"/>
          <p:cNvSpPr txBox="1"/>
          <p:nvPr/>
        </p:nvSpPr>
        <p:spPr>
          <a:xfrm>
            <a:off x="7818577" y="7319728"/>
            <a:ext cx="202882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0" marR="5080" indent="-540385">
              <a:lnSpc>
                <a:spcPct val="123000"/>
              </a:lnSpc>
              <a:spcBef>
                <a:spcPts val="100"/>
              </a:spcBef>
            </a:pPr>
            <a:r>
              <a:rPr sz="3000" spc="15" dirty="0">
                <a:latin typeface="Georgia"/>
                <a:cs typeface="Georgia"/>
              </a:rPr>
              <a:t>Parallel </a:t>
            </a:r>
            <a:r>
              <a:rPr sz="3000" spc="10" dirty="0">
                <a:latin typeface="Georgia"/>
                <a:cs typeface="Georgia"/>
              </a:rPr>
              <a:t>For  </a:t>
            </a:r>
            <a:r>
              <a:rPr sz="3000" spc="135" dirty="0">
                <a:latin typeface="Georgia"/>
                <a:cs typeface="Georgia"/>
              </a:rPr>
              <a:t>Code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0259" y="7319728"/>
            <a:ext cx="188722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330" marR="5080" indent="-469265">
              <a:lnSpc>
                <a:spcPct val="123000"/>
              </a:lnSpc>
              <a:spcBef>
                <a:spcPts val="100"/>
              </a:spcBef>
            </a:pPr>
            <a:r>
              <a:rPr sz="3000" spc="10" dirty="0">
                <a:latin typeface="Georgia"/>
                <a:cs typeface="Georgia"/>
              </a:rPr>
              <a:t>S</a:t>
            </a:r>
            <a:r>
              <a:rPr sz="3000" spc="170" dirty="0">
                <a:latin typeface="Georgia"/>
                <a:cs typeface="Georgia"/>
              </a:rPr>
              <a:t>e</a:t>
            </a:r>
            <a:r>
              <a:rPr sz="3000" spc="40" dirty="0">
                <a:latin typeface="Georgia"/>
                <a:cs typeface="Georgia"/>
              </a:rPr>
              <a:t>q</a:t>
            </a:r>
            <a:r>
              <a:rPr sz="3000" spc="60" dirty="0">
                <a:latin typeface="Georgia"/>
                <a:cs typeface="Georgia"/>
              </a:rPr>
              <a:t>u</a:t>
            </a:r>
            <a:r>
              <a:rPr sz="3000" spc="170" dirty="0">
                <a:latin typeface="Georgia"/>
                <a:cs typeface="Georgia"/>
              </a:rPr>
              <a:t>e</a:t>
            </a:r>
            <a:r>
              <a:rPr sz="3000" spc="40" dirty="0">
                <a:latin typeface="Georgia"/>
                <a:cs typeface="Georgia"/>
              </a:rPr>
              <a:t>n</a:t>
            </a:r>
            <a:r>
              <a:rPr sz="3000" spc="120" dirty="0">
                <a:latin typeface="Georgia"/>
                <a:cs typeface="Georgia"/>
              </a:rPr>
              <a:t>t</a:t>
            </a:r>
            <a:r>
              <a:rPr sz="3000" spc="-45" dirty="0">
                <a:latin typeface="Georgia"/>
                <a:cs typeface="Georgia"/>
              </a:rPr>
              <a:t>i</a:t>
            </a:r>
            <a:r>
              <a:rPr sz="3000" spc="30" dirty="0">
                <a:latin typeface="Georgia"/>
                <a:cs typeface="Georgia"/>
              </a:rPr>
              <a:t>a</a:t>
            </a:r>
            <a:r>
              <a:rPr sz="3000" spc="-40" dirty="0">
                <a:latin typeface="Georgia"/>
                <a:cs typeface="Georgia"/>
              </a:rPr>
              <a:t>l  </a:t>
            </a:r>
            <a:r>
              <a:rPr sz="3000" spc="135" dirty="0">
                <a:latin typeface="Georgia"/>
                <a:cs typeface="Georgia"/>
              </a:rPr>
              <a:t>Code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8031" y="7319728"/>
            <a:ext cx="3072769" cy="114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015" marR="5080" indent="-996950">
              <a:lnSpc>
                <a:spcPct val="123000"/>
              </a:lnSpc>
              <a:spcBef>
                <a:spcPts val="100"/>
              </a:spcBef>
            </a:pPr>
            <a:r>
              <a:rPr lang="en-US" sz="3000" spc="15" dirty="0" smtClean="0">
                <a:latin typeface="Georgia"/>
                <a:cs typeface="Georgia"/>
              </a:rPr>
              <a:t>Function Sections</a:t>
            </a:r>
            <a:r>
              <a:rPr sz="3000" spc="95" dirty="0" smtClean="0">
                <a:latin typeface="Georgia"/>
                <a:cs typeface="Georgia"/>
              </a:rPr>
              <a:t>  </a:t>
            </a:r>
            <a:r>
              <a:rPr sz="3000" spc="135" dirty="0">
                <a:latin typeface="Georgia"/>
                <a:cs typeface="Georgia"/>
              </a:rPr>
              <a:t>Code</a:t>
            </a:r>
            <a:endParaRPr sz="3000" dirty="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5053" y="5939630"/>
            <a:ext cx="1019175" cy="1051560"/>
          </a:xfrm>
          <a:custGeom>
            <a:avLst/>
            <a:gdLst/>
            <a:ahLst/>
            <a:cxnLst/>
            <a:rect l="l" t="t" r="r" b="b"/>
            <a:pathLst>
              <a:path w="1019175" h="1051559">
                <a:moveTo>
                  <a:pt x="507719" y="806984"/>
                </a:moveTo>
                <a:lnTo>
                  <a:pt x="327619" y="806984"/>
                </a:lnTo>
                <a:lnTo>
                  <a:pt x="346861" y="765335"/>
                </a:lnTo>
                <a:lnTo>
                  <a:pt x="367849" y="722918"/>
                </a:lnTo>
                <a:lnTo>
                  <a:pt x="390486" y="679910"/>
                </a:lnTo>
                <a:lnTo>
                  <a:pt x="414675" y="636489"/>
                </a:lnTo>
                <a:lnTo>
                  <a:pt x="440321" y="592834"/>
                </a:lnTo>
                <a:lnTo>
                  <a:pt x="467326" y="549123"/>
                </a:lnTo>
                <a:lnTo>
                  <a:pt x="495596" y="505536"/>
                </a:lnTo>
                <a:lnTo>
                  <a:pt x="525032" y="462249"/>
                </a:lnTo>
                <a:lnTo>
                  <a:pt x="555539" y="419442"/>
                </a:lnTo>
                <a:lnTo>
                  <a:pt x="587020" y="377292"/>
                </a:lnTo>
                <a:lnTo>
                  <a:pt x="619379" y="335979"/>
                </a:lnTo>
                <a:lnTo>
                  <a:pt x="652520" y="295680"/>
                </a:lnTo>
                <a:lnTo>
                  <a:pt x="686345" y="256574"/>
                </a:lnTo>
                <a:lnTo>
                  <a:pt x="720760" y="218840"/>
                </a:lnTo>
                <a:lnTo>
                  <a:pt x="755666" y="182655"/>
                </a:lnTo>
                <a:lnTo>
                  <a:pt x="790968" y="148198"/>
                </a:lnTo>
                <a:lnTo>
                  <a:pt x="826570" y="115648"/>
                </a:lnTo>
                <a:lnTo>
                  <a:pt x="862375" y="85183"/>
                </a:lnTo>
                <a:lnTo>
                  <a:pt x="898287" y="56981"/>
                </a:lnTo>
                <a:lnTo>
                  <a:pt x="934208" y="31220"/>
                </a:lnTo>
                <a:lnTo>
                  <a:pt x="979971" y="0"/>
                </a:lnTo>
                <a:lnTo>
                  <a:pt x="1019164" y="52683"/>
                </a:lnTo>
                <a:lnTo>
                  <a:pt x="1000223" y="69297"/>
                </a:lnTo>
                <a:lnTo>
                  <a:pt x="979341" y="88541"/>
                </a:lnTo>
                <a:lnTo>
                  <a:pt x="932540" y="134770"/>
                </a:lnTo>
                <a:lnTo>
                  <a:pt x="880327" y="191065"/>
                </a:lnTo>
                <a:lnTo>
                  <a:pt x="852680" y="222893"/>
                </a:lnTo>
                <a:lnTo>
                  <a:pt x="824267" y="257125"/>
                </a:lnTo>
                <a:lnTo>
                  <a:pt x="795285" y="293722"/>
                </a:lnTo>
                <a:lnTo>
                  <a:pt x="765928" y="332647"/>
                </a:lnTo>
                <a:lnTo>
                  <a:pt x="736393" y="373862"/>
                </a:lnTo>
                <a:lnTo>
                  <a:pt x="706875" y="417330"/>
                </a:lnTo>
                <a:lnTo>
                  <a:pt x="677571" y="463011"/>
                </a:lnTo>
                <a:lnTo>
                  <a:pt x="648676" y="510870"/>
                </a:lnTo>
                <a:lnTo>
                  <a:pt x="620386" y="560867"/>
                </a:lnTo>
                <a:lnTo>
                  <a:pt x="592896" y="612965"/>
                </a:lnTo>
                <a:lnTo>
                  <a:pt x="566403" y="667127"/>
                </a:lnTo>
                <a:lnTo>
                  <a:pt x="541101" y="723313"/>
                </a:lnTo>
                <a:lnTo>
                  <a:pt x="517188" y="781488"/>
                </a:lnTo>
                <a:lnTo>
                  <a:pt x="507719" y="806984"/>
                </a:lnTo>
                <a:close/>
              </a:path>
              <a:path w="1019175" h="1051559">
                <a:moveTo>
                  <a:pt x="357975" y="1051240"/>
                </a:moveTo>
                <a:lnTo>
                  <a:pt x="308758" y="1035171"/>
                </a:lnTo>
                <a:lnTo>
                  <a:pt x="276419" y="1002952"/>
                </a:lnTo>
                <a:lnTo>
                  <a:pt x="226954" y="912906"/>
                </a:lnTo>
                <a:lnTo>
                  <a:pt x="192306" y="847429"/>
                </a:lnTo>
                <a:lnTo>
                  <a:pt x="160169" y="789515"/>
                </a:lnTo>
                <a:lnTo>
                  <a:pt x="130504" y="738701"/>
                </a:lnTo>
                <a:lnTo>
                  <a:pt x="103272" y="694527"/>
                </a:lnTo>
                <a:lnTo>
                  <a:pt x="78433" y="656532"/>
                </a:lnTo>
                <a:lnTo>
                  <a:pt x="55948" y="624253"/>
                </a:lnTo>
                <a:lnTo>
                  <a:pt x="17884" y="575003"/>
                </a:lnTo>
                <a:lnTo>
                  <a:pt x="2227" y="557109"/>
                </a:lnTo>
                <a:lnTo>
                  <a:pt x="0" y="552950"/>
                </a:lnTo>
                <a:lnTo>
                  <a:pt x="70260" y="523667"/>
                </a:lnTo>
                <a:lnTo>
                  <a:pt x="96571" y="543975"/>
                </a:lnTo>
                <a:lnTo>
                  <a:pt x="129241" y="572244"/>
                </a:lnTo>
                <a:lnTo>
                  <a:pt x="166331" y="607358"/>
                </a:lnTo>
                <a:lnTo>
                  <a:pt x="205903" y="648199"/>
                </a:lnTo>
                <a:lnTo>
                  <a:pt x="246017" y="693650"/>
                </a:lnTo>
                <a:lnTo>
                  <a:pt x="284735" y="742595"/>
                </a:lnTo>
                <a:lnTo>
                  <a:pt x="296498" y="761313"/>
                </a:lnTo>
                <a:lnTo>
                  <a:pt x="305956" y="775897"/>
                </a:lnTo>
                <a:lnTo>
                  <a:pt x="315524" y="789927"/>
                </a:lnTo>
                <a:lnTo>
                  <a:pt x="327619" y="806984"/>
                </a:lnTo>
                <a:lnTo>
                  <a:pt x="507719" y="806984"/>
                </a:lnTo>
                <a:lnTo>
                  <a:pt x="494859" y="841612"/>
                </a:lnTo>
                <a:lnTo>
                  <a:pt x="474309" y="903648"/>
                </a:lnTo>
                <a:lnTo>
                  <a:pt x="455734" y="967559"/>
                </a:lnTo>
                <a:lnTo>
                  <a:pt x="438963" y="999672"/>
                </a:lnTo>
                <a:lnTo>
                  <a:pt x="417776" y="1026322"/>
                </a:lnTo>
                <a:lnTo>
                  <a:pt x="391133" y="1044510"/>
                </a:lnTo>
                <a:lnTo>
                  <a:pt x="357975" y="105124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3903" y="5939630"/>
            <a:ext cx="1019175" cy="1051560"/>
          </a:xfrm>
          <a:custGeom>
            <a:avLst/>
            <a:gdLst/>
            <a:ahLst/>
            <a:cxnLst/>
            <a:rect l="l" t="t" r="r" b="b"/>
            <a:pathLst>
              <a:path w="1019175" h="1051559">
                <a:moveTo>
                  <a:pt x="507719" y="806984"/>
                </a:moveTo>
                <a:lnTo>
                  <a:pt x="327619" y="806984"/>
                </a:lnTo>
                <a:lnTo>
                  <a:pt x="346861" y="765335"/>
                </a:lnTo>
                <a:lnTo>
                  <a:pt x="367849" y="722918"/>
                </a:lnTo>
                <a:lnTo>
                  <a:pt x="390486" y="679910"/>
                </a:lnTo>
                <a:lnTo>
                  <a:pt x="414675" y="636489"/>
                </a:lnTo>
                <a:lnTo>
                  <a:pt x="440321" y="592834"/>
                </a:lnTo>
                <a:lnTo>
                  <a:pt x="467326" y="549123"/>
                </a:lnTo>
                <a:lnTo>
                  <a:pt x="495596" y="505536"/>
                </a:lnTo>
                <a:lnTo>
                  <a:pt x="525032" y="462249"/>
                </a:lnTo>
                <a:lnTo>
                  <a:pt x="555539" y="419442"/>
                </a:lnTo>
                <a:lnTo>
                  <a:pt x="587020" y="377292"/>
                </a:lnTo>
                <a:lnTo>
                  <a:pt x="619379" y="335979"/>
                </a:lnTo>
                <a:lnTo>
                  <a:pt x="652520" y="295680"/>
                </a:lnTo>
                <a:lnTo>
                  <a:pt x="686345" y="256574"/>
                </a:lnTo>
                <a:lnTo>
                  <a:pt x="720760" y="218840"/>
                </a:lnTo>
                <a:lnTo>
                  <a:pt x="755666" y="182655"/>
                </a:lnTo>
                <a:lnTo>
                  <a:pt x="790968" y="148198"/>
                </a:lnTo>
                <a:lnTo>
                  <a:pt x="826570" y="115648"/>
                </a:lnTo>
                <a:lnTo>
                  <a:pt x="862375" y="85183"/>
                </a:lnTo>
                <a:lnTo>
                  <a:pt x="898287" y="56981"/>
                </a:lnTo>
                <a:lnTo>
                  <a:pt x="934208" y="31220"/>
                </a:lnTo>
                <a:lnTo>
                  <a:pt x="979971" y="0"/>
                </a:lnTo>
                <a:lnTo>
                  <a:pt x="1019164" y="52683"/>
                </a:lnTo>
                <a:lnTo>
                  <a:pt x="1000223" y="69297"/>
                </a:lnTo>
                <a:lnTo>
                  <a:pt x="979341" y="88541"/>
                </a:lnTo>
                <a:lnTo>
                  <a:pt x="932540" y="134770"/>
                </a:lnTo>
                <a:lnTo>
                  <a:pt x="880327" y="191065"/>
                </a:lnTo>
                <a:lnTo>
                  <a:pt x="852680" y="222893"/>
                </a:lnTo>
                <a:lnTo>
                  <a:pt x="824267" y="257125"/>
                </a:lnTo>
                <a:lnTo>
                  <a:pt x="795285" y="293722"/>
                </a:lnTo>
                <a:lnTo>
                  <a:pt x="765928" y="332647"/>
                </a:lnTo>
                <a:lnTo>
                  <a:pt x="736393" y="373862"/>
                </a:lnTo>
                <a:lnTo>
                  <a:pt x="706875" y="417330"/>
                </a:lnTo>
                <a:lnTo>
                  <a:pt x="677571" y="463011"/>
                </a:lnTo>
                <a:lnTo>
                  <a:pt x="648676" y="510870"/>
                </a:lnTo>
                <a:lnTo>
                  <a:pt x="620386" y="560867"/>
                </a:lnTo>
                <a:lnTo>
                  <a:pt x="592896" y="612965"/>
                </a:lnTo>
                <a:lnTo>
                  <a:pt x="566403" y="667127"/>
                </a:lnTo>
                <a:lnTo>
                  <a:pt x="541101" y="723313"/>
                </a:lnTo>
                <a:lnTo>
                  <a:pt x="517188" y="781488"/>
                </a:lnTo>
                <a:lnTo>
                  <a:pt x="507719" y="806984"/>
                </a:lnTo>
                <a:close/>
              </a:path>
              <a:path w="1019175" h="1051559">
                <a:moveTo>
                  <a:pt x="357975" y="1051240"/>
                </a:moveTo>
                <a:lnTo>
                  <a:pt x="308758" y="1035171"/>
                </a:lnTo>
                <a:lnTo>
                  <a:pt x="276419" y="1002952"/>
                </a:lnTo>
                <a:lnTo>
                  <a:pt x="226954" y="912906"/>
                </a:lnTo>
                <a:lnTo>
                  <a:pt x="192306" y="847429"/>
                </a:lnTo>
                <a:lnTo>
                  <a:pt x="160169" y="789515"/>
                </a:lnTo>
                <a:lnTo>
                  <a:pt x="130504" y="738701"/>
                </a:lnTo>
                <a:lnTo>
                  <a:pt x="103272" y="694527"/>
                </a:lnTo>
                <a:lnTo>
                  <a:pt x="78433" y="656532"/>
                </a:lnTo>
                <a:lnTo>
                  <a:pt x="55948" y="624253"/>
                </a:lnTo>
                <a:lnTo>
                  <a:pt x="17884" y="575003"/>
                </a:lnTo>
                <a:lnTo>
                  <a:pt x="2227" y="557109"/>
                </a:lnTo>
                <a:lnTo>
                  <a:pt x="0" y="552950"/>
                </a:lnTo>
                <a:lnTo>
                  <a:pt x="70260" y="523667"/>
                </a:lnTo>
                <a:lnTo>
                  <a:pt x="96571" y="543975"/>
                </a:lnTo>
                <a:lnTo>
                  <a:pt x="129241" y="572244"/>
                </a:lnTo>
                <a:lnTo>
                  <a:pt x="166331" y="607358"/>
                </a:lnTo>
                <a:lnTo>
                  <a:pt x="205903" y="648199"/>
                </a:lnTo>
                <a:lnTo>
                  <a:pt x="246017" y="693650"/>
                </a:lnTo>
                <a:lnTo>
                  <a:pt x="284735" y="742595"/>
                </a:lnTo>
                <a:lnTo>
                  <a:pt x="296498" y="761313"/>
                </a:lnTo>
                <a:lnTo>
                  <a:pt x="305956" y="775897"/>
                </a:lnTo>
                <a:lnTo>
                  <a:pt x="315524" y="789927"/>
                </a:lnTo>
                <a:lnTo>
                  <a:pt x="327619" y="806984"/>
                </a:lnTo>
                <a:lnTo>
                  <a:pt x="507719" y="806984"/>
                </a:lnTo>
                <a:lnTo>
                  <a:pt x="494859" y="841612"/>
                </a:lnTo>
                <a:lnTo>
                  <a:pt x="474309" y="903648"/>
                </a:lnTo>
                <a:lnTo>
                  <a:pt x="455734" y="967559"/>
                </a:lnTo>
                <a:lnTo>
                  <a:pt x="438963" y="999672"/>
                </a:lnTo>
                <a:lnTo>
                  <a:pt x="417776" y="1026322"/>
                </a:lnTo>
                <a:lnTo>
                  <a:pt x="391133" y="1044510"/>
                </a:lnTo>
                <a:lnTo>
                  <a:pt x="357975" y="105124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22753" y="5939630"/>
            <a:ext cx="1019175" cy="1051560"/>
          </a:xfrm>
          <a:custGeom>
            <a:avLst/>
            <a:gdLst/>
            <a:ahLst/>
            <a:cxnLst/>
            <a:rect l="l" t="t" r="r" b="b"/>
            <a:pathLst>
              <a:path w="1019175" h="1051559">
                <a:moveTo>
                  <a:pt x="507719" y="806984"/>
                </a:moveTo>
                <a:lnTo>
                  <a:pt x="327619" y="806984"/>
                </a:lnTo>
                <a:lnTo>
                  <a:pt x="346861" y="765335"/>
                </a:lnTo>
                <a:lnTo>
                  <a:pt x="367849" y="722918"/>
                </a:lnTo>
                <a:lnTo>
                  <a:pt x="390486" y="679910"/>
                </a:lnTo>
                <a:lnTo>
                  <a:pt x="414675" y="636489"/>
                </a:lnTo>
                <a:lnTo>
                  <a:pt x="440321" y="592834"/>
                </a:lnTo>
                <a:lnTo>
                  <a:pt x="467326" y="549123"/>
                </a:lnTo>
                <a:lnTo>
                  <a:pt x="495596" y="505536"/>
                </a:lnTo>
                <a:lnTo>
                  <a:pt x="525032" y="462249"/>
                </a:lnTo>
                <a:lnTo>
                  <a:pt x="555539" y="419442"/>
                </a:lnTo>
                <a:lnTo>
                  <a:pt x="587020" y="377292"/>
                </a:lnTo>
                <a:lnTo>
                  <a:pt x="619379" y="335979"/>
                </a:lnTo>
                <a:lnTo>
                  <a:pt x="652520" y="295680"/>
                </a:lnTo>
                <a:lnTo>
                  <a:pt x="686345" y="256574"/>
                </a:lnTo>
                <a:lnTo>
                  <a:pt x="720760" y="218840"/>
                </a:lnTo>
                <a:lnTo>
                  <a:pt x="755666" y="182655"/>
                </a:lnTo>
                <a:lnTo>
                  <a:pt x="790968" y="148198"/>
                </a:lnTo>
                <a:lnTo>
                  <a:pt x="826570" y="115648"/>
                </a:lnTo>
                <a:lnTo>
                  <a:pt x="862375" y="85183"/>
                </a:lnTo>
                <a:lnTo>
                  <a:pt x="898287" y="56981"/>
                </a:lnTo>
                <a:lnTo>
                  <a:pt x="934208" y="31220"/>
                </a:lnTo>
                <a:lnTo>
                  <a:pt x="979971" y="0"/>
                </a:lnTo>
                <a:lnTo>
                  <a:pt x="1019164" y="52683"/>
                </a:lnTo>
                <a:lnTo>
                  <a:pt x="1000223" y="69297"/>
                </a:lnTo>
                <a:lnTo>
                  <a:pt x="979341" y="88541"/>
                </a:lnTo>
                <a:lnTo>
                  <a:pt x="932540" y="134770"/>
                </a:lnTo>
                <a:lnTo>
                  <a:pt x="880327" y="191065"/>
                </a:lnTo>
                <a:lnTo>
                  <a:pt x="852680" y="222893"/>
                </a:lnTo>
                <a:lnTo>
                  <a:pt x="824267" y="257125"/>
                </a:lnTo>
                <a:lnTo>
                  <a:pt x="795285" y="293722"/>
                </a:lnTo>
                <a:lnTo>
                  <a:pt x="765928" y="332647"/>
                </a:lnTo>
                <a:lnTo>
                  <a:pt x="736393" y="373862"/>
                </a:lnTo>
                <a:lnTo>
                  <a:pt x="706875" y="417330"/>
                </a:lnTo>
                <a:lnTo>
                  <a:pt x="677571" y="463011"/>
                </a:lnTo>
                <a:lnTo>
                  <a:pt x="648676" y="510870"/>
                </a:lnTo>
                <a:lnTo>
                  <a:pt x="620386" y="560867"/>
                </a:lnTo>
                <a:lnTo>
                  <a:pt x="592896" y="612965"/>
                </a:lnTo>
                <a:lnTo>
                  <a:pt x="566403" y="667127"/>
                </a:lnTo>
                <a:lnTo>
                  <a:pt x="541101" y="723313"/>
                </a:lnTo>
                <a:lnTo>
                  <a:pt x="517188" y="781488"/>
                </a:lnTo>
                <a:lnTo>
                  <a:pt x="507719" y="806984"/>
                </a:lnTo>
                <a:close/>
              </a:path>
              <a:path w="1019175" h="1051559">
                <a:moveTo>
                  <a:pt x="357975" y="1051240"/>
                </a:moveTo>
                <a:lnTo>
                  <a:pt x="308758" y="1035171"/>
                </a:lnTo>
                <a:lnTo>
                  <a:pt x="276419" y="1002952"/>
                </a:lnTo>
                <a:lnTo>
                  <a:pt x="226954" y="912906"/>
                </a:lnTo>
                <a:lnTo>
                  <a:pt x="192306" y="847429"/>
                </a:lnTo>
                <a:lnTo>
                  <a:pt x="160169" y="789515"/>
                </a:lnTo>
                <a:lnTo>
                  <a:pt x="130504" y="738701"/>
                </a:lnTo>
                <a:lnTo>
                  <a:pt x="103272" y="694527"/>
                </a:lnTo>
                <a:lnTo>
                  <a:pt x="78433" y="656532"/>
                </a:lnTo>
                <a:lnTo>
                  <a:pt x="55948" y="624253"/>
                </a:lnTo>
                <a:lnTo>
                  <a:pt x="17884" y="575003"/>
                </a:lnTo>
                <a:lnTo>
                  <a:pt x="2227" y="557109"/>
                </a:lnTo>
                <a:lnTo>
                  <a:pt x="0" y="552950"/>
                </a:lnTo>
                <a:lnTo>
                  <a:pt x="70260" y="523667"/>
                </a:lnTo>
                <a:lnTo>
                  <a:pt x="96571" y="543975"/>
                </a:lnTo>
                <a:lnTo>
                  <a:pt x="129241" y="572244"/>
                </a:lnTo>
                <a:lnTo>
                  <a:pt x="166331" y="607358"/>
                </a:lnTo>
                <a:lnTo>
                  <a:pt x="205903" y="648199"/>
                </a:lnTo>
                <a:lnTo>
                  <a:pt x="246017" y="693650"/>
                </a:lnTo>
                <a:lnTo>
                  <a:pt x="284735" y="742595"/>
                </a:lnTo>
                <a:lnTo>
                  <a:pt x="296498" y="761313"/>
                </a:lnTo>
                <a:lnTo>
                  <a:pt x="305956" y="775897"/>
                </a:lnTo>
                <a:lnTo>
                  <a:pt x="315524" y="789927"/>
                </a:lnTo>
                <a:lnTo>
                  <a:pt x="327619" y="806984"/>
                </a:lnTo>
                <a:lnTo>
                  <a:pt x="507719" y="806984"/>
                </a:lnTo>
                <a:lnTo>
                  <a:pt x="494859" y="841612"/>
                </a:lnTo>
                <a:lnTo>
                  <a:pt x="474309" y="903648"/>
                </a:lnTo>
                <a:lnTo>
                  <a:pt x="455734" y="967559"/>
                </a:lnTo>
                <a:lnTo>
                  <a:pt x="438963" y="999672"/>
                </a:lnTo>
                <a:lnTo>
                  <a:pt x="417776" y="1026322"/>
                </a:lnTo>
                <a:lnTo>
                  <a:pt x="391133" y="1044510"/>
                </a:lnTo>
                <a:lnTo>
                  <a:pt x="357975" y="105124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88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57"/>
    </mc:Choice>
    <mc:Fallback>
      <p:transition spd="slow" advTm="2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9"/>
        <p14:stopEvt time="25805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77624" y="0"/>
            <a:ext cx="6810375" cy="10287000"/>
          </a:xfrm>
          <a:custGeom>
            <a:avLst/>
            <a:gdLst/>
            <a:ahLst/>
            <a:cxnLst/>
            <a:rect l="l" t="t" r="r" b="b"/>
            <a:pathLst>
              <a:path w="6810375" h="10287000">
                <a:moveTo>
                  <a:pt x="0" y="10286999"/>
                </a:moveTo>
                <a:lnTo>
                  <a:pt x="6810374" y="10286999"/>
                </a:lnTo>
                <a:lnTo>
                  <a:pt x="681037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477625" cy="10287000"/>
          </a:xfrm>
          <a:custGeom>
            <a:avLst/>
            <a:gdLst/>
            <a:ahLst/>
            <a:cxnLst/>
            <a:rect l="l" t="t" r="r" b="b"/>
            <a:pathLst>
              <a:path w="11477625" h="10287000">
                <a:moveTo>
                  <a:pt x="0" y="10286999"/>
                </a:moveTo>
                <a:lnTo>
                  <a:pt x="0" y="0"/>
                </a:lnTo>
                <a:lnTo>
                  <a:pt x="11477624" y="0"/>
                </a:lnTo>
                <a:lnTo>
                  <a:pt x="11477624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99626" y="3498951"/>
            <a:ext cx="6617334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5" dirty="0">
                <a:solidFill>
                  <a:srgbClr val="FFFFFF"/>
                </a:solidFill>
              </a:rPr>
              <a:t>Initialization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9619" y="5006541"/>
            <a:ext cx="6545580" cy="1774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315" dirty="0">
                <a:latin typeface="Verdana"/>
                <a:cs typeface="Verdana"/>
              </a:rPr>
              <a:t>BEFORE </a:t>
            </a:r>
            <a:r>
              <a:rPr sz="2750" spc="155" dirty="0">
                <a:latin typeface="Verdana"/>
                <a:cs typeface="Verdana"/>
              </a:rPr>
              <a:t>GOING </a:t>
            </a:r>
            <a:r>
              <a:rPr sz="2750" spc="170" dirty="0">
                <a:latin typeface="Verdana"/>
                <a:cs typeface="Verdana"/>
              </a:rPr>
              <a:t>INTO</a:t>
            </a:r>
            <a:r>
              <a:rPr sz="2750" spc="-75" dirty="0">
                <a:latin typeface="Verdana"/>
                <a:cs typeface="Verdana"/>
              </a:rPr>
              <a:t> </a:t>
            </a:r>
            <a:r>
              <a:rPr sz="2750" spc="220" dirty="0">
                <a:latin typeface="Verdana"/>
                <a:cs typeface="Verdana"/>
              </a:rPr>
              <a:t>DETAILS</a:t>
            </a:r>
            <a:endParaRPr sz="2750">
              <a:latin typeface="Verdana"/>
              <a:cs typeface="Verdana"/>
            </a:endParaRPr>
          </a:p>
          <a:p>
            <a:pPr marL="12700" marR="5080">
              <a:lnSpc>
                <a:spcPct val="122700"/>
              </a:lnSpc>
              <a:spcBef>
                <a:spcPts val="2200"/>
              </a:spcBef>
            </a:pPr>
            <a:r>
              <a:rPr sz="2800" spc="85" dirty="0">
                <a:latin typeface="Georgia"/>
                <a:cs typeface="Georgia"/>
              </a:rPr>
              <a:t>The </a:t>
            </a:r>
            <a:r>
              <a:rPr sz="2800" spc="110" dirty="0">
                <a:latin typeface="Georgia"/>
                <a:cs typeface="Georgia"/>
              </a:rPr>
              <a:t>schemes </a:t>
            </a:r>
            <a:r>
              <a:rPr sz="2800" spc="165" dirty="0">
                <a:latin typeface="Georgia"/>
                <a:cs typeface="Georgia"/>
              </a:rPr>
              <a:t>we </a:t>
            </a:r>
            <a:r>
              <a:rPr sz="2800" spc="90" dirty="0">
                <a:latin typeface="Georgia"/>
                <a:cs typeface="Georgia"/>
              </a:rPr>
              <a:t>used </a:t>
            </a:r>
            <a:r>
              <a:rPr sz="2800" spc="45" dirty="0">
                <a:latin typeface="Georgia"/>
                <a:cs typeface="Georgia"/>
              </a:rPr>
              <a:t>and </a:t>
            </a:r>
            <a:r>
              <a:rPr sz="2800" spc="110" dirty="0">
                <a:latin typeface="Georgia"/>
                <a:cs typeface="Georgia"/>
              </a:rPr>
              <a:t>how </a:t>
            </a:r>
            <a:r>
              <a:rPr sz="2800" spc="165" dirty="0">
                <a:latin typeface="Georgia"/>
                <a:cs typeface="Georgia"/>
              </a:rPr>
              <a:t>we</a:t>
            </a:r>
            <a:r>
              <a:rPr sz="2800" spc="-229" dirty="0">
                <a:latin typeface="Georgia"/>
                <a:cs typeface="Georgia"/>
              </a:rPr>
              <a:t> </a:t>
            </a:r>
            <a:r>
              <a:rPr sz="2800" spc="75" dirty="0">
                <a:latin typeface="Georgia"/>
                <a:cs typeface="Georgia"/>
              </a:rPr>
              <a:t>read  </a:t>
            </a:r>
            <a:r>
              <a:rPr sz="2800" spc="105" dirty="0">
                <a:latin typeface="Georgia"/>
                <a:cs typeface="Georgia"/>
              </a:rPr>
              <a:t>the </a:t>
            </a:r>
            <a:r>
              <a:rPr sz="2800" spc="45" dirty="0">
                <a:latin typeface="Georgia"/>
                <a:cs typeface="Georgia"/>
              </a:rPr>
              <a:t>input </a:t>
            </a:r>
            <a:r>
              <a:rPr sz="2800" spc="110" dirty="0">
                <a:latin typeface="Georgia"/>
                <a:cs typeface="Georgia"/>
              </a:rPr>
              <a:t>sequence</a:t>
            </a:r>
            <a:r>
              <a:rPr sz="2800" spc="25" dirty="0">
                <a:latin typeface="Georgia"/>
                <a:cs typeface="Georgia"/>
              </a:rPr>
              <a:t> file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1334749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73600" y="92583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74"/>
    </mc:Choice>
    <mc:Fallback>
      <p:transition spd="slow" advTm="64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63792" objId="7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32561"/>
            <a:ext cx="6615859" cy="4654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71594" y="2516"/>
            <a:ext cx="8545195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9" dirty="0"/>
              <a:t>Sequential</a:t>
            </a:r>
            <a:r>
              <a:rPr spc="-994" dirty="0"/>
              <a:t> </a:t>
            </a:r>
            <a:r>
              <a:rPr spc="245" dirty="0"/>
              <a:t>Code</a:t>
            </a:r>
          </a:p>
        </p:txBody>
      </p:sp>
      <p:pic>
        <p:nvPicPr>
          <p:cNvPr id="5" name="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864" y="9517949"/>
            <a:ext cx="487363" cy="487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5900"/>
            <a:ext cx="16931481" cy="8519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31"/>
    </mc:Choice>
    <mc:Fallback>
      <p:transition spd="slow" advTm="136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35497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0962" y="1341911"/>
            <a:ext cx="11817816" cy="8791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1594" y="2516"/>
            <a:ext cx="8545195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29" dirty="0"/>
              <a:t>Sequential</a:t>
            </a:r>
            <a:r>
              <a:rPr spc="-994" dirty="0"/>
              <a:t> </a:t>
            </a:r>
            <a:r>
              <a:rPr spc="245" dirty="0"/>
              <a:t>Code</a:t>
            </a:r>
          </a:p>
        </p:txBody>
      </p:sp>
      <p:pic>
        <p:nvPicPr>
          <p:cNvPr id="4" name="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8800" y="93345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13"/>
    </mc:Choice>
    <mc:Fallback>
      <p:transition spd="slow" advTm="4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47139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8256" y="26376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3476" y="5266539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0" y="0"/>
                </a:moveTo>
                <a:lnTo>
                  <a:pt x="2381249" y="0"/>
                </a:lnTo>
                <a:lnTo>
                  <a:pt x="2381249" y="2381249"/>
                </a:lnTo>
                <a:lnTo>
                  <a:pt x="0" y="2381249"/>
                </a:lnTo>
                <a:lnTo>
                  <a:pt x="0" y="0"/>
                </a:lnTo>
                <a:close/>
              </a:path>
            </a:pathLst>
          </a:custGeom>
          <a:solidFill>
            <a:srgbClr val="BD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58578" y="2882806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63797" y="5511706"/>
            <a:ext cx="1724024" cy="1895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5493" y="5498943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72254" y="2870043"/>
            <a:ext cx="1904999" cy="1904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174" y="3278987"/>
            <a:ext cx="9096374" cy="679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414" y="2523"/>
            <a:ext cx="7946390" cy="1228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40" dirty="0"/>
              <a:t>Out</a:t>
            </a:r>
            <a:r>
              <a:rPr sz="5600" spc="440" dirty="0">
                <a:latin typeface="Georgia"/>
                <a:cs typeface="Georgia"/>
              </a:rPr>
              <a:t>-</a:t>
            </a:r>
            <a:r>
              <a:rPr spc="440" dirty="0"/>
              <a:t>Put</a:t>
            </a:r>
            <a:r>
              <a:rPr spc="-990" dirty="0"/>
              <a:t> </a:t>
            </a:r>
            <a:r>
              <a:rPr spc="125" dirty="0"/>
              <a:t>Screen</a:t>
            </a:r>
            <a:endParaRPr sz="56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406" y="1589177"/>
            <a:ext cx="8353425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50" spc="295" dirty="0">
                <a:latin typeface="Verdana"/>
                <a:cs typeface="Verdana"/>
              </a:rPr>
              <a:t>OBSERVING </a:t>
            </a:r>
            <a:r>
              <a:rPr sz="3550" spc="305" dirty="0">
                <a:latin typeface="Verdana"/>
                <a:cs typeface="Verdana"/>
              </a:rPr>
              <a:t>THE</a:t>
            </a:r>
            <a:r>
              <a:rPr sz="3550" spc="15" dirty="0">
                <a:latin typeface="Verdana"/>
                <a:cs typeface="Verdana"/>
              </a:rPr>
              <a:t> </a:t>
            </a:r>
            <a:r>
              <a:rPr sz="3550" spc="245" dirty="0">
                <a:latin typeface="Verdana"/>
                <a:cs typeface="Verdana"/>
              </a:rPr>
              <a:t>TIME</a:t>
            </a:r>
            <a:endParaRPr sz="3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110" dirty="0">
                <a:latin typeface="Georgia"/>
                <a:cs typeface="Georgia"/>
              </a:rPr>
              <a:t>We </a:t>
            </a:r>
            <a:r>
              <a:rPr sz="3000" spc="25" dirty="0">
                <a:latin typeface="Georgia"/>
                <a:cs typeface="Georgia"/>
              </a:rPr>
              <a:t>find </a:t>
            </a:r>
            <a:r>
              <a:rPr sz="3000" spc="80" dirty="0">
                <a:latin typeface="Georgia"/>
                <a:cs typeface="Georgia"/>
              </a:rPr>
              <a:t>that </a:t>
            </a:r>
            <a:r>
              <a:rPr sz="3000" spc="110" dirty="0">
                <a:latin typeface="Georgia"/>
                <a:cs typeface="Georgia"/>
              </a:rPr>
              <a:t>the </a:t>
            </a:r>
            <a:r>
              <a:rPr sz="3000" spc="70" dirty="0">
                <a:latin typeface="Georgia"/>
                <a:cs typeface="Georgia"/>
              </a:rPr>
              <a:t>time taken </a:t>
            </a:r>
            <a:r>
              <a:rPr sz="3000" spc="25" dirty="0">
                <a:latin typeface="Georgia"/>
                <a:cs typeface="Georgia"/>
              </a:rPr>
              <a:t>is </a:t>
            </a:r>
            <a:r>
              <a:rPr sz="3000" spc="70" dirty="0">
                <a:latin typeface="Georgia"/>
                <a:cs typeface="Georgia"/>
              </a:rPr>
              <a:t>quite large</a:t>
            </a:r>
            <a:r>
              <a:rPr sz="3000" spc="20" dirty="0">
                <a:latin typeface="Georgia"/>
                <a:cs typeface="Georgia"/>
              </a:rPr>
              <a:t> </a:t>
            </a:r>
            <a:r>
              <a:rPr sz="3000" spc="-114" dirty="0">
                <a:latin typeface="Georgia"/>
                <a:cs typeface="Georgia"/>
              </a:rPr>
              <a:t>(0.84)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11" name="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21200" y="956028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71"/>
    </mc:Choice>
    <mc:Fallback>
      <p:transition spd="slow" advTm="21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1"/>
        <p14:stopEvt time="21300" objId="11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302</Words>
  <Application>Microsoft Office PowerPoint</Application>
  <PresentationFormat>Custom</PresentationFormat>
  <Paragraphs>51</Paragraphs>
  <Slides>18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 I S T R I B U T E D C O M P U T I N G S P R I N G 2 0 2 0</vt:lpstr>
      <vt:lpstr>PowerPoint Presentation</vt:lpstr>
      <vt:lpstr>PowerPoint Presentation</vt:lpstr>
      <vt:lpstr>What does the program do?</vt:lpstr>
      <vt:lpstr>The Techniques Used 3 DIFFERENT WAYS OF IMPLEMENTING THE CODE</vt:lpstr>
      <vt:lpstr>Initialization</vt:lpstr>
      <vt:lpstr>Sequential Code</vt:lpstr>
      <vt:lpstr>Sequential Code</vt:lpstr>
      <vt:lpstr>Out-Put Screen</vt:lpstr>
      <vt:lpstr>Parallel For Code</vt:lpstr>
      <vt:lpstr>Parallel For Code</vt:lpstr>
      <vt:lpstr>Out-Put Screen</vt:lpstr>
      <vt:lpstr>Parallel Section Code</vt:lpstr>
      <vt:lpstr>Parallel Section Code</vt:lpstr>
      <vt:lpstr>Parallel Section Code</vt:lpstr>
      <vt:lpstr>Out-Put Screen</vt:lpstr>
      <vt:lpstr>Summary OVERVIEW</vt:lpstr>
      <vt:lpstr>PRESENTED BY: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I S T R I B U T E D C O M P U T I N G S P R I N G 2 0 2 0</dc:title>
  <cp:lastModifiedBy>Windows User</cp:lastModifiedBy>
  <cp:revision>9</cp:revision>
  <dcterms:created xsi:type="dcterms:W3CDTF">2020-05-28T23:43:51Z</dcterms:created>
  <dcterms:modified xsi:type="dcterms:W3CDTF">2020-05-31T09:36:21Z</dcterms:modified>
</cp:coreProperties>
</file>